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2" r:id="rId5"/>
    <p:sldMasterId id="2147483660" r:id="rId6"/>
  </p:sldMasterIdLst>
  <p:sldIdLst>
    <p:sldId id="256" r:id="rId7"/>
    <p:sldId id="470" r:id="rId8"/>
    <p:sldId id="450" r:id="rId9"/>
    <p:sldId id="349" r:id="rId10"/>
    <p:sldId id="452" r:id="rId11"/>
    <p:sldId id="441" r:id="rId12"/>
    <p:sldId id="442" r:id="rId13"/>
    <p:sldId id="443" r:id="rId14"/>
    <p:sldId id="444" r:id="rId15"/>
    <p:sldId id="359" r:id="rId16"/>
    <p:sldId id="258" r:id="rId17"/>
    <p:sldId id="335" r:id="rId18"/>
    <p:sldId id="336" r:id="rId19"/>
    <p:sldId id="337" r:id="rId20"/>
    <p:sldId id="338" r:id="rId21"/>
    <p:sldId id="342" r:id="rId22"/>
    <p:sldId id="472" r:id="rId23"/>
    <p:sldId id="474" r:id="rId24"/>
    <p:sldId id="475" r:id="rId25"/>
    <p:sldId id="476" r:id="rId26"/>
    <p:sldId id="477" r:id="rId27"/>
    <p:sldId id="456" r:id="rId28"/>
    <p:sldId id="454" r:id="rId29"/>
    <p:sldId id="455" r:id="rId30"/>
    <p:sldId id="360" r:id="rId31"/>
    <p:sldId id="361" r:id="rId32"/>
    <p:sldId id="362" r:id="rId33"/>
    <p:sldId id="363" r:id="rId34"/>
    <p:sldId id="364" r:id="rId35"/>
    <p:sldId id="365" r:id="rId36"/>
    <p:sldId id="458" r:id="rId37"/>
    <p:sldId id="459" r:id="rId38"/>
    <p:sldId id="463" r:id="rId39"/>
    <p:sldId id="348" r:id="rId40"/>
    <p:sldId id="465" r:id="rId41"/>
    <p:sldId id="466" r:id="rId42"/>
    <p:sldId id="467" r:id="rId43"/>
    <p:sldId id="468" r:id="rId44"/>
    <p:sldId id="339" r:id="rId45"/>
    <p:sldId id="340" r:id="rId46"/>
    <p:sldId id="341" r:id="rId47"/>
    <p:sldId id="357" r:id="rId48"/>
    <p:sldId id="370" r:id="rId49"/>
    <p:sldId id="462" r:id="rId50"/>
    <p:sldId id="515" r:id="rId51"/>
    <p:sldId id="451" r:id="rId52"/>
    <p:sldId id="259" r:id="rId53"/>
    <p:sldId id="260" r:id="rId54"/>
    <p:sldId id="446" r:id="rId55"/>
    <p:sldId id="263" r:id="rId56"/>
    <p:sldId id="448" r:id="rId57"/>
    <p:sldId id="261" r:id="rId58"/>
    <p:sldId id="343" r:id="rId59"/>
    <p:sldId id="447" r:id="rId60"/>
    <p:sldId id="269" r:id="rId61"/>
    <p:sldId id="270" r:id="rId62"/>
    <p:sldId id="271" r:id="rId63"/>
    <p:sldId id="520" r:id="rId64"/>
    <p:sldId id="272" r:id="rId65"/>
    <p:sldId id="273" r:id="rId66"/>
    <p:sldId id="274" r:id="rId67"/>
    <p:sldId id="449" r:id="rId68"/>
    <p:sldId id="501" r:id="rId69"/>
    <p:sldId id="277" r:id="rId70"/>
    <p:sldId id="278" r:id="rId71"/>
    <p:sldId id="279" r:id="rId72"/>
    <p:sldId id="280" r:id="rId73"/>
    <p:sldId id="282" r:id="rId74"/>
    <p:sldId id="502" r:id="rId75"/>
    <p:sldId id="479" r:id="rId76"/>
    <p:sldId id="480" r:id="rId77"/>
    <p:sldId id="481" r:id="rId78"/>
    <p:sldId id="346" r:id="rId79"/>
    <p:sldId id="344" r:id="rId80"/>
    <p:sldId id="347" r:id="rId81"/>
    <p:sldId id="351" r:id="rId82"/>
    <p:sldId id="402" r:id="rId83"/>
    <p:sldId id="517" r:id="rId84"/>
    <p:sldId id="399" r:id="rId85"/>
    <p:sldId id="353" r:id="rId86"/>
    <p:sldId id="355" r:id="rId87"/>
    <p:sldId id="356" r:id="rId88"/>
    <p:sldId id="482" r:id="rId89"/>
    <p:sldId id="483" r:id="rId90"/>
    <p:sldId id="484" r:id="rId91"/>
    <p:sldId id="433" r:id="rId92"/>
    <p:sldId id="485" r:id="rId93"/>
    <p:sldId id="405" r:id="rId94"/>
    <p:sldId id="486" r:id="rId95"/>
    <p:sldId id="487" r:id="rId96"/>
    <p:sldId id="492" r:id="rId97"/>
    <p:sldId id="366" r:id="rId98"/>
    <p:sldId id="371" r:id="rId99"/>
    <p:sldId id="406" r:id="rId100"/>
    <p:sldId id="408" r:id="rId101"/>
    <p:sldId id="373" r:id="rId102"/>
    <p:sldId id="374" r:id="rId103"/>
    <p:sldId id="518" r:id="rId104"/>
    <p:sldId id="391" r:id="rId105"/>
    <p:sldId id="392" r:id="rId106"/>
    <p:sldId id="519" r:id="rId107"/>
    <p:sldId id="393" r:id="rId108"/>
    <p:sldId id="396" r:id="rId109"/>
    <p:sldId id="516" r:id="rId110"/>
    <p:sldId id="523" r:id="rId111"/>
    <p:sldId id="367" r:id="rId112"/>
    <p:sldId id="409" r:id="rId113"/>
    <p:sldId id="388" r:id="rId114"/>
    <p:sldId id="493" r:id="rId115"/>
    <p:sldId id="494" r:id="rId116"/>
    <p:sldId id="414" r:id="rId117"/>
    <p:sldId id="498" r:id="rId118"/>
    <p:sldId id="436" r:id="rId119"/>
    <p:sldId id="437" r:id="rId120"/>
    <p:sldId id="438" r:id="rId121"/>
    <p:sldId id="496" r:id="rId122"/>
    <p:sldId id="445" r:id="rId123"/>
    <p:sldId id="522" r:id="rId124"/>
    <p:sldId id="512" r:id="rId125"/>
    <p:sldId id="289" r:id="rId126"/>
    <p:sldId id="290" r:id="rId127"/>
    <p:sldId id="291" r:id="rId128"/>
    <p:sldId id="292" r:id="rId129"/>
    <p:sldId id="293" r:id="rId130"/>
    <p:sldId id="294" r:id="rId131"/>
    <p:sldId id="295" r:id="rId132"/>
    <p:sldId id="296" r:id="rId133"/>
    <p:sldId id="521" r:id="rId134"/>
    <p:sldId id="453" r:id="rId135"/>
    <p:sldId id="297" r:id="rId136"/>
    <p:sldId id="298" r:id="rId137"/>
    <p:sldId id="300" r:id="rId138"/>
    <p:sldId id="301" r:id="rId139"/>
    <p:sldId id="302" r:id="rId140"/>
    <p:sldId id="503" r:id="rId141"/>
    <p:sldId id="504" r:id="rId142"/>
    <p:sldId id="505" r:id="rId143"/>
    <p:sldId id="506" r:id="rId144"/>
    <p:sldId id="507" r:id="rId145"/>
    <p:sldId id="508" r:id="rId146"/>
    <p:sldId id="509" r:id="rId147"/>
    <p:sldId id="510" r:id="rId148"/>
    <p:sldId id="511" r:id="rId149"/>
    <p:sldId id="514" r:id="rId150"/>
    <p:sldId id="500" r:id="rId151"/>
    <p:sldId id="471" r:id="rId152"/>
  </p:sldIdLst>
  <p:sldSz cx="8640763" cy="6483350"/>
  <p:notesSz cx="6858000" cy="9144000"/>
  <p:custDataLst>
    <p:tags r:id="rId153"/>
  </p:custDataLst>
  <p:defaultText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272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493" y="48"/>
      </p:cViewPr>
      <p:guideLst>
        <p:guide orient="horz" pos="2042"/>
        <p:guide pos="272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tags" Target="tags/tag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presProps" Target="presProps.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71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73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9056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RWattsDSC_0055_retouchedforPP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40763" cy="5668279"/>
          </a:xfrm>
          <a:prstGeom prst="rect">
            <a:avLst/>
          </a:prstGeom>
        </p:spPr>
      </p:pic>
      <p:pic>
        <p:nvPicPr>
          <p:cNvPr id="8" name="Picture 7"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extLst>
      <p:ext uri="{BB962C8B-B14F-4D97-AF65-F5344CB8AC3E}">
        <p14:creationId xmlns:p14="http://schemas.microsoft.com/office/powerpoint/2010/main" val="2116942618"/>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RWatts_punts_retouchedforP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38032" cy="5668279"/>
          </a:xfrm>
          <a:prstGeom prst="rect">
            <a:avLst/>
          </a:prstGeom>
        </p:spPr>
      </p:pic>
      <p:pic>
        <p:nvPicPr>
          <p:cNvPr id="16" name="Picture 15"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extLst>
      <p:ext uri="{BB962C8B-B14F-4D97-AF65-F5344CB8AC3E}">
        <p14:creationId xmlns:p14="http://schemas.microsoft.com/office/powerpoint/2010/main" val="1048086005"/>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ox_small_cmyk_pos_rec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
        <p:nvSpPr>
          <p:cNvPr id="12" name="Rectangle 11"/>
          <p:cNvSpPr>
            <a:spLocks noChangeArrowheads="1"/>
          </p:cNvSpPr>
          <p:nvPr userDrawn="1"/>
        </p:nvSpPr>
        <p:spPr bwMode="auto">
          <a:xfrm>
            <a:off x="-1" y="815070"/>
            <a:ext cx="8640763" cy="5668279"/>
          </a:xfrm>
          <a:prstGeom prst="rect">
            <a:avLst/>
          </a:prstGeom>
          <a:solidFill>
            <a:schemeClr val="bg1">
              <a:lumMod val="85000"/>
            </a:scheme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Tree>
    <p:extLst>
      <p:ext uri="{BB962C8B-B14F-4D97-AF65-F5344CB8AC3E}">
        <p14:creationId xmlns:p14="http://schemas.microsoft.com/office/powerpoint/2010/main" val="403834857"/>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32100" rtl="0" eaLnBrk="1" latinLnBrk="0" hangingPunct="1">
        <a:spcBef>
          <a:spcPct val="0"/>
        </a:spcBef>
        <a:buNone/>
        <a:defRPr sz="4200" kern="1200">
          <a:solidFill>
            <a:schemeClr val="tx1"/>
          </a:solidFill>
          <a:latin typeface="+mj-lt"/>
          <a:ea typeface="+mj-ea"/>
          <a:cs typeface="+mj-cs"/>
        </a:defRPr>
      </a:lvl1pPr>
    </p:titleStyle>
    <p:bodyStyle>
      <a:lvl1pPr marL="324075" indent="-324075" algn="l" defTabSz="432100" rtl="0" eaLnBrk="1" latinLnBrk="0" hangingPunct="1">
        <a:spcBef>
          <a:spcPct val="20000"/>
        </a:spcBef>
        <a:buFont typeface="Arial"/>
        <a:buChar char="•"/>
        <a:defRPr sz="3000" kern="1200">
          <a:solidFill>
            <a:schemeClr val="tx1"/>
          </a:solidFill>
          <a:latin typeface="+mn-lt"/>
          <a:ea typeface="+mn-ea"/>
          <a:cs typeface="+mn-cs"/>
        </a:defRPr>
      </a:lvl1pPr>
      <a:lvl2pPr marL="702162" indent="-270062" algn="l" defTabSz="432100" rtl="0" eaLnBrk="1" latinLnBrk="0" hangingPunct="1">
        <a:spcBef>
          <a:spcPct val="20000"/>
        </a:spcBef>
        <a:buFont typeface="Arial"/>
        <a:buChar char="–"/>
        <a:defRPr sz="2600" kern="1200">
          <a:solidFill>
            <a:schemeClr val="tx1"/>
          </a:solidFill>
          <a:latin typeface="+mn-lt"/>
          <a:ea typeface="+mn-ea"/>
          <a:cs typeface="+mn-cs"/>
        </a:defRPr>
      </a:lvl2pPr>
      <a:lvl3pPr marL="1080249" indent="-216050" algn="l" defTabSz="432100" rtl="0" eaLnBrk="1" latinLnBrk="0" hangingPunct="1">
        <a:spcBef>
          <a:spcPct val="20000"/>
        </a:spcBef>
        <a:buFont typeface="Arial"/>
        <a:buChar char="•"/>
        <a:defRPr sz="2300" kern="1200">
          <a:solidFill>
            <a:schemeClr val="tx1"/>
          </a:solidFill>
          <a:latin typeface="+mn-lt"/>
          <a:ea typeface="+mn-ea"/>
          <a:cs typeface="+mn-cs"/>
        </a:defRPr>
      </a:lvl3pPr>
      <a:lvl4pPr marL="1512349" indent="-216050" algn="l" defTabSz="432100" rtl="0" eaLnBrk="1" latinLnBrk="0" hangingPunct="1">
        <a:spcBef>
          <a:spcPct val="20000"/>
        </a:spcBef>
        <a:buFont typeface="Arial"/>
        <a:buChar char="–"/>
        <a:defRPr sz="1900" kern="1200">
          <a:solidFill>
            <a:schemeClr val="tx1"/>
          </a:solidFill>
          <a:latin typeface="+mn-lt"/>
          <a:ea typeface="+mn-ea"/>
          <a:cs typeface="+mn-cs"/>
        </a:defRPr>
      </a:lvl4pPr>
      <a:lvl5pPr marL="1944449" indent="-216050" algn="l" defTabSz="432100" rtl="0" eaLnBrk="1" latinLnBrk="0" hangingPunct="1">
        <a:spcBef>
          <a:spcPct val="20000"/>
        </a:spcBef>
        <a:buFont typeface="Arial"/>
        <a:buChar char="»"/>
        <a:defRPr sz="1900" kern="1200">
          <a:solidFill>
            <a:schemeClr val="tx1"/>
          </a:solidFill>
          <a:latin typeface="+mn-lt"/>
          <a:ea typeface="+mn-ea"/>
          <a:cs typeface="+mn-cs"/>
        </a:defRPr>
      </a:lvl5pPr>
      <a:lvl6pPr marL="2376548" indent="-216050" algn="l" defTabSz="432100" rtl="0" eaLnBrk="1" latinLnBrk="0" hangingPunct="1">
        <a:spcBef>
          <a:spcPct val="20000"/>
        </a:spcBef>
        <a:buFont typeface="Arial"/>
        <a:buChar char="•"/>
        <a:defRPr sz="1900" kern="1200">
          <a:solidFill>
            <a:schemeClr val="tx1"/>
          </a:solidFill>
          <a:latin typeface="+mn-lt"/>
          <a:ea typeface="+mn-ea"/>
          <a:cs typeface="+mn-cs"/>
        </a:defRPr>
      </a:lvl6pPr>
      <a:lvl7pPr marL="2808648" indent="-216050" algn="l" defTabSz="432100" rtl="0" eaLnBrk="1" latinLnBrk="0" hangingPunct="1">
        <a:spcBef>
          <a:spcPct val="20000"/>
        </a:spcBef>
        <a:buFont typeface="Arial"/>
        <a:buChar char="•"/>
        <a:defRPr sz="1900" kern="1200">
          <a:solidFill>
            <a:schemeClr val="tx1"/>
          </a:solidFill>
          <a:latin typeface="+mn-lt"/>
          <a:ea typeface="+mn-ea"/>
          <a:cs typeface="+mn-cs"/>
        </a:defRPr>
      </a:lvl7pPr>
      <a:lvl8pPr marL="3240748" indent="-216050" algn="l" defTabSz="432100" rtl="0" eaLnBrk="1" latinLnBrk="0" hangingPunct="1">
        <a:spcBef>
          <a:spcPct val="20000"/>
        </a:spcBef>
        <a:buFont typeface="Arial"/>
        <a:buChar char="•"/>
        <a:defRPr sz="1900" kern="1200">
          <a:solidFill>
            <a:schemeClr val="tx1"/>
          </a:solidFill>
          <a:latin typeface="+mn-lt"/>
          <a:ea typeface="+mn-ea"/>
          <a:cs typeface="+mn-cs"/>
        </a:defRPr>
      </a:lvl8pPr>
      <a:lvl9pPr marL="3672848" indent="-216050" algn="l" defTabSz="432100"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2100" rtl="0" eaLnBrk="1" latinLnBrk="0" hangingPunct="1">
        <a:defRPr sz="1700" kern="1200">
          <a:solidFill>
            <a:schemeClr val="tx1"/>
          </a:solidFill>
          <a:latin typeface="+mn-lt"/>
          <a:ea typeface="+mn-ea"/>
          <a:cs typeface="+mn-cs"/>
        </a:defRPr>
      </a:lvl1pPr>
      <a:lvl2pPr marL="432100" algn="l" defTabSz="432100" rtl="0" eaLnBrk="1" latinLnBrk="0" hangingPunct="1">
        <a:defRPr sz="1700" kern="1200">
          <a:solidFill>
            <a:schemeClr val="tx1"/>
          </a:solidFill>
          <a:latin typeface="+mn-lt"/>
          <a:ea typeface="+mn-ea"/>
          <a:cs typeface="+mn-cs"/>
        </a:defRPr>
      </a:lvl2pPr>
      <a:lvl3pPr marL="864199" algn="l" defTabSz="432100" rtl="0" eaLnBrk="1" latinLnBrk="0" hangingPunct="1">
        <a:defRPr sz="1700" kern="1200">
          <a:solidFill>
            <a:schemeClr val="tx1"/>
          </a:solidFill>
          <a:latin typeface="+mn-lt"/>
          <a:ea typeface="+mn-ea"/>
          <a:cs typeface="+mn-cs"/>
        </a:defRPr>
      </a:lvl3pPr>
      <a:lvl4pPr marL="1296299" algn="l" defTabSz="432100" rtl="0" eaLnBrk="1" latinLnBrk="0" hangingPunct="1">
        <a:defRPr sz="1700" kern="1200">
          <a:solidFill>
            <a:schemeClr val="tx1"/>
          </a:solidFill>
          <a:latin typeface="+mn-lt"/>
          <a:ea typeface="+mn-ea"/>
          <a:cs typeface="+mn-cs"/>
        </a:defRPr>
      </a:lvl4pPr>
      <a:lvl5pPr marL="1728399" algn="l" defTabSz="432100" rtl="0" eaLnBrk="1" latinLnBrk="0" hangingPunct="1">
        <a:defRPr sz="1700" kern="1200">
          <a:solidFill>
            <a:schemeClr val="tx1"/>
          </a:solidFill>
          <a:latin typeface="+mn-lt"/>
          <a:ea typeface="+mn-ea"/>
          <a:cs typeface="+mn-cs"/>
        </a:defRPr>
      </a:lvl5pPr>
      <a:lvl6pPr marL="2160499" algn="l" defTabSz="432100" rtl="0" eaLnBrk="1" latinLnBrk="0" hangingPunct="1">
        <a:defRPr sz="1700" kern="1200">
          <a:solidFill>
            <a:schemeClr val="tx1"/>
          </a:solidFill>
          <a:latin typeface="+mn-lt"/>
          <a:ea typeface="+mn-ea"/>
          <a:cs typeface="+mn-cs"/>
        </a:defRPr>
      </a:lvl6pPr>
      <a:lvl7pPr marL="2592598" algn="l" defTabSz="432100" rtl="0" eaLnBrk="1" latinLnBrk="0" hangingPunct="1">
        <a:defRPr sz="1700" kern="1200">
          <a:solidFill>
            <a:schemeClr val="tx1"/>
          </a:solidFill>
          <a:latin typeface="+mn-lt"/>
          <a:ea typeface="+mn-ea"/>
          <a:cs typeface="+mn-cs"/>
        </a:defRPr>
      </a:lvl7pPr>
      <a:lvl8pPr marL="3024698" algn="l" defTabSz="432100" rtl="0" eaLnBrk="1" latinLnBrk="0" hangingPunct="1">
        <a:defRPr sz="1700" kern="1200">
          <a:solidFill>
            <a:schemeClr val="tx1"/>
          </a:solidFill>
          <a:latin typeface="+mn-lt"/>
          <a:ea typeface="+mn-ea"/>
          <a:cs typeface="+mn-cs"/>
        </a:defRPr>
      </a:lvl8pPr>
      <a:lvl9pPr marL="3456798" algn="l" defTabSz="4321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onted.ox.ac.uk/profiles/student-spotlight-robert-wolf"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hyperlink" Target="https://blog.goodaudience.com/using-tensorflow-autoencoders-with-music-f871a76122ba" TargetMode="External"/><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towardsdatascience.com/semi-supervised-learning-with-gans-9f3cb128c5e" TargetMode="External"/><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www.nbcnews.com/health/kids-health/here-s-reason-get-puppy-kids-pets-have-less-anxiety-n469591" TargetMode="External"/><Relationship Id="rId2" Type="http://schemas.openxmlformats.org/officeDocument/2006/relationships/image" Target="../media/image60.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www.opengardensblog.futuretext.com/wp-content/uploads/2015/05/Deep-learning-Data-science-iot-3.jpg" TargetMode="External"/><Relationship Id="rId1" Type="http://schemas.openxmlformats.org/officeDocument/2006/relationships/slideLayout" Target="../slideLayouts/slideLayout3.xml"/><Relationship Id="rId4" Type="http://schemas.openxmlformats.org/officeDocument/2006/relationships/hyperlink" Target="http://www-labs.iro.umontreal.ca/~bengioy/dlbook/"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hyperlink" Target="http://www-labs.iro.umontreal.ca/~bengioy/dlbook/" TargetMode="Externa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towardsdatascience.com/machine-learning-introduction-a-comprehensive-guide-af6712cf68a3" TargetMode="External"/><Relationship Id="rId2" Type="http://schemas.openxmlformats.org/officeDocument/2006/relationships/hyperlink" Target="https://machinelearningmastery.com/a-tour-of-machine-learning-algorithms/" TargetMode="Externa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canvas.ox.ac.uk/courses/51882/files/1369089/download?wrap=1" TargetMode="External"/><Relationship Id="rId2" Type="http://schemas.openxmlformats.org/officeDocument/2006/relationships/hyperlink" Target="https://canvas.ox.ac.uk/courses/67697/assignments/187280"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blog.intelligentsystem.io/2020/04/thinking-like-a-machine-learning-architect/"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34659" y="2016126"/>
            <a:ext cx="4813323" cy="2848830"/>
          </a:xfrm>
          <a:prstGeom prst="rect">
            <a:avLst/>
          </a:prstGeom>
          <a:solidFill>
            <a:srgbClr val="0000FF">
              <a:alpha val="41176"/>
            </a:srgb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r>
              <a:rPr lang="en-US" dirty="0">
                <a:solidFill>
                  <a:schemeClr val="lt1"/>
                </a:solidFill>
              </a:rPr>
              <a:t>Developing Artificial Intelligence Applications</a:t>
            </a:r>
          </a:p>
          <a:p>
            <a:pPr algn="ctr" fontAlgn="auto">
              <a:spcBef>
                <a:spcPts val="0"/>
              </a:spcBef>
              <a:spcAft>
                <a:spcPts val="0"/>
              </a:spcAft>
              <a:defRPr/>
            </a:pPr>
            <a:r>
              <a:rPr lang="en-US" dirty="0">
                <a:solidFill>
                  <a:schemeClr val="lt1"/>
                </a:solidFill>
                <a:latin typeface="+mn-lt"/>
                <a:ea typeface="+mn-ea"/>
                <a:cs typeface="+mn-cs"/>
              </a:rPr>
              <a:t>Ajit Jaokar</a:t>
            </a:r>
          </a:p>
          <a:p>
            <a:pPr algn="ctr" fontAlgn="auto">
              <a:spcBef>
                <a:spcPts val="0"/>
              </a:spcBef>
              <a:spcAft>
                <a:spcPts val="0"/>
              </a:spcAft>
              <a:defRPr/>
            </a:pPr>
            <a:r>
              <a:rPr lang="en-US" dirty="0">
                <a:solidFill>
                  <a:schemeClr val="lt1"/>
                </a:solidFill>
              </a:rPr>
              <a:t> Oct 2020 </a:t>
            </a:r>
            <a:endParaRPr lang="en-US" dirty="0">
              <a:solidFill>
                <a:schemeClr val="lt1"/>
              </a:solidFill>
              <a:latin typeface="+mn-lt"/>
              <a:ea typeface="+mn-ea"/>
              <a:cs typeface="+mn-cs"/>
            </a:endParaRPr>
          </a:p>
        </p:txBody>
      </p:sp>
    </p:spTree>
    <p:extLst>
      <p:ext uri="{BB962C8B-B14F-4D97-AF65-F5344CB8AC3E}">
        <p14:creationId xmlns:p14="http://schemas.microsoft.com/office/powerpoint/2010/main" val="422592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0567" y="984854"/>
            <a:ext cx="6012180" cy="1908215"/>
          </a:xfrm>
          <a:prstGeom prst="rect">
            <a:avLst/>
          </a:prstGeom>
        </p:spPr>
        <p:txBody>
          <a:bodyPr wrap="square">
            <a:spAutoFit/>
          </a:bodyPr>
          <a:lstStyle/>
          <a:p>
            <a:pPr algn="ctr"/>
            <a:r>
              <a:rPr lang="en-US" sz="3200" b="1" dirty="0">
                <a:solidFill>
                  <a:srgbClr val="C00000"/>
                </a:solidFill>
                <a:effectLst/>
                <a:latin typeface="Verdana" panose="020B0604030504040204" pitchFamily="34" charset="0"/>
                <a:ea typeface="Verdana" panose="020B0604030504040204" pitchFamily="34" charset="0"/>
              </a:rPr>
              <a:t>Robert Wolf</a:t>
            </a:r>
          </a:p>
          <a:p>
            <a:pPr algn="ctr"/>
            <a:endParaRPr lang="en-US" sz="1600" b="1" dirty="0">
              <a:solidFill>
                <a:srgbClr val="C00000"/>
              </a:solidFill>
              <a:effectLst/>
              <a:latin typeface="Verdana" panose="020B0604030504040204" pitchFamily="34" charset="0"/>
              <a:ea typeface="Verdana" panose="020B0604030504040204" pitchFamily="34" charset="0"/>
            </a:endParaRPr>
          </a:p>
          <a:p>
            <a:pPr algn="ctr"/>
            <a:r>
              <a:rPr lang="en-US" sz="1400" b="1" dirty="0">
                <a:solidFill>
                  <a:srgbClr val="C00000"/>
                </a:solidFill>
                <a:effectLst/>
                <a:latin typeface="Verdana" panose="020B0604030504040204" pitchFamily="34" charset="0"/>
                <a:ea typeface="Verdana" panose="020B0604030504040204" pitchFamily="34" charset="0"/>
              </a:rPr>
              <a:t>Self-taught software developer Robert Wolf applied for the Artificial Intelligence: Cloud and Edge Implementations course as a way of steering his career in a new direction. </a:t>
            </a:r>
          </a:p>
          <a:p>
            <a:pPr algn="ctr"/>
            <a:r>
              <a:rPr lang="en-GB" sz="1400" dirty="0">
                <a:hlinkClick r:id="rId2"/>
              </a:rPr>
              <a:t>https://www.conted.ox.ac.uk/profiles/student-spotlight-robert-wolf</a:t>
            </a:r>
            <a:endParaRPr lang="en-US" sz="1400" b="1" dirty="0">
              <a:solidFill>
                <a:srgbClr val="C00000"/>
              </a:solidFill>
              <a:effectLst/>
              <a:latin typeface="Verdana" panose="020B0604030504040204" pitchFamily="34" charset="0"/>
              <a:ea typeface="Verdana" panose="020B0604030504040204" pitchFamily="34" charset="0"/>
            </a:endParaRPr>
          </a:p>
        </p:txBody>
      </p:sp>
      <p:pic>
        <p:nvPicPr>
          <p:cNvPr id="3" name="Picture 2">
            <a:extLst>
              <a:ext uri="{FF2B5EF4-FFF2-40B4-BE49-F238E27FC236}">
                <a16:creationId xmlns:a16="http://schemas.microsoft.com/office/drawing/2014/main" id="{C750C33D-B80B-42D8-8FE9-8BBD4ABDF112}"/>
              </a:ext>
            </a:extLst>
          </p:cNvPr>
          <p:cNvPicPr>
            <a:picLocks noChangeAspect="1"/>
          </p:cNvPicPr>
          <p:nvPr/>
        </p:nvPicPr>
        <p:blipFill>
          <a:blip r:embed="rId3"/>
          <a:stretch>
            <a:fillRect/>
          </a:stretch>
        </p:blipFill>
        <p:spPr>
          <a:xfrm>
            <a:off x="6125592" y="4149090"/>
            <a:ext cx="2205137" cy="221121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24C41-67C9-485F-8633-D6715F87302B}"/>
              </a:ext>
            </a:extLst>
          </p:cNvPr>
          <p:cNvPicPr>
            <a:picLocks noChangeAspect="1"/>
          </p:cNvPicPr>
          <p:nvPr/>
        </p:nvPicPr>
        <p:blipFill>
          <a:blip r:embed="rId2"/>
          <a:stretch>
            <a:fillRect/>
          </a:stretch>
        </p:blipFill>
        <p:spPr>
          <a:xfrm>
            <a:off x="280394" y="1146175"/>
            <a:ext cx="8014864" cy="4579922"/>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606DF3-487A-49CA-AC15-51EA53CD750C}"/>
              </a:ext>
            </a:extLst>
          </p:cNvPr>
          <p:cNvSpPr txBox="1"/>
          <p:nvPr/>
        </p:nvSpPr>
        <p:spPr>
          <a:xfrm>
            <a:off x="712431" y="5726904"/>
            <a:ext cx="7490535" cy="276999"/>
          </a:xfrm>
          <a:prstGeom prst="rect">
            <a:avLst/>
          </a:prstGeom>
          <a:noFill/>
        </p:spPr>
        <p:txBody>
          <a:bodyPr wrap="square">
            <a:spAutoFit/>
          </a:bodyPr>
          <a:lstStyle/>
          <a:p>
            <a:r>
              <a:rPr lang="en-GB" sz="1200" dirty="0"/>
              <a:t>Image source: https://towardsdatascience.com/machine-learning-introduction-a-comprehensive-guide-af6712cf68a3</a:t>
            </a:r>
          </a:p>
        </p:txBody>
      </p:sp>
      <p:pic>
        <p:nvPicPr>
          <p:cNvPr id="1026" name="Picture 2" descr="Image for post">
            <a:extLst>
              <a:ext uri="{FF2B5EF4-FFF2-40B4-BE49-F238E27FC236}">
                <a16:creationId xmlns:a16="http://schemas.microsoft.com/office/drawing/2014/main" id="{64B709BB-069D-4182-80C4-CF492E2F24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31" y="1148379"/>
            <a:ext cx="7267539" cy="431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518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901700"/>
            <a:ext cx="6775450" cy="4606774"/>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To train </a:t>
            </a:r>
            <a:r>
              <a:rPr lang="en-US" sz="1800" dirty="0">
                <a:solidFill>
                  <a:srgbClr val="0000FF"/>
                </a:solidFill>
                <a:latin typeface="Verdana" panose="020B0604030504040204" pitchFamily="34" charset="0"/>
                <a:cs typeface="Verdana" panose="020B0604030504040204" pitchFamily="34" charset="0"/>
              </a:rPr>
              <a:t>a machine learning model is to provide a machine learning algorithm with </a:t>
            </a:r>
            <a:r>
              <a:rPr lang="en-US" sz="1800" dirty="0">
                <a:solidFill>
                  <a:srgbClr val="FF0000"/>
                </a:solidFill>
                <a:latin typeface="Verdana" panose="020B0604030504040204" pitchFamily="34" charset="0"/>
                <a:cs typeface="Verdana" panose="020B0604030504040204" pitchFamily="34" charset="0"/>
              </a:rPr>
              <a:t>training data to learn from it.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machine learning algorithms usually have some other  parameters. i.e.: In Decision Trees, there are parameters like depth, number of nodes, number of leaves… These are called </a:t>
            </a:r>
            <a:r>
              <a:rPr lang="en-US" sz="1800" dirty="0">
                <a:solidFill>
                  <a:srgbClr val="FF0000"/>
                </a:solidFill>
                <a:latin typeface="Verdana" panose="020B0604030504040204" pitchFamily="34" charset="0"/>
                <a:cs typeface="Verdana" panose="020B0604030504040204" pitchFamily="34" charset="0"/>
              </a:rPr>
              <a:t>hyperparameters</a:t>
            </a:r>
            <a:r>
              <a:rPr lang="en-US" sz="1800" dirty="0">
                <a:solidFill>
                  <a:srgbClr val="0000FF"/>
                </a:solidFill>
                <a:latin typeface="Verdana" panose="020B0604030504040204" pitchFamily="34" charset="0"/>
                <a:cs typeface="Verdana" panose="020B0604030504040204" pitchFamily="34" charset="0"/>
              </a:rPr>
              <a: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Generalization</a:t>
            </a:r>
            <a:r>
              <a:rPr lang="en-US" sz="1800" dirty="0">
                <a:solidFill>
                  <a:srgbClr val="0000FF"/>
                </a:solidFill>
                <a:latin typeface="Verdana" panose="020B0604030504040204" pitchFamily="34" charset="0"/>
                <a:cs typeface="Verdana" panose="020B0604030504040204" pitchFamily="34" charset="0"/>
              </a:rPr>
              <a:t> is the ability of the model to make predictions on new data.</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2800" y="1035050"/>
            <a:ext cx="6775450" cy="50673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An overview of the general process:</a:t>
            </a:r>
          </a:p>
        </p:txBody>
      </p:sp>
      <p:pic>
        <p:nvPicPr>
          <p:cNvPr id="2" name="Picture 1"/>
          <p:cNvPicPr>
            <a:picLocks noChangeAspect="1"/>
          </p:cNvPicPr>
          <p:nvPr/>
        </p:nvPicPr>
        <p:blipFill>
          <a:blip r:embed="rId2"/>
          <a:stretch>
            <a:fillRect/>
          </a:stretch>
        </p:blipFill>
        <p:spPr>
          <a:xfrm>
            <a:off x="812800" y="1721485"/>
            <a:ext cx="6956425" cy="3870960"/>
          </a:xfrm>
          <a:prstGeom prst="rect">
            <a:avLst/>
          </a:prstGeom>
        </p:spPr>
      </p:pic>
      <p:sp>
        <p:nvSpPr>
          <p:cNvPr id="5" name="TextBox 4">
            <a:extLst>
              <a:ext uri="{FF2B5EF4-FFF2-40B4-BE49-F238E27FC236}">
                <a16:creationId xmlns:a16="http://schemas.microsoft.com/office/drawing/2014/main" id="{0391985E-3EAA-49F4-8A54-A4FEA8E6D33D}"/>
              </a:ext>
            </a:extLst>
          </p:cNvPr>
          <p:cNvSpPr txBox="1"/>
          <p:nvPr/>
        </p:nvSpPr>
        <p:spPr>
          <a:xfrm>
            <a:off x="812799" y="5769477"/>
            <a:ext cx="7230369" cy="461665"/>
          </a:xfrm>
          <a:prstGeom prst="rect">
            <a:avLst/>
          </a:prstGeom>
          <a:noFill/>
        </p:spPr>
        <p:txBody>
          <a:bodyPr wrap="square">
            <a:spAutoFit/>
          </a:bodyPr>
          <a:lstStyle/>
          <a:p>
            <a:r>
              <a:rPr lang="en-GB" sz="1200" dirty="0"/>
              <a:t>Image source: https://towardsdatascience.com/machine-learning-introduction-a-comprehensive-guide-af6712cf68a3</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2800" y="1035050"/>
            <a:ext cx="6775450" cy="45179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more detailed overview of the general process:</a:t>
            </a:r>
          </a:p>
        </p:txBody>
      </p:sp>
      <p:sp>
        <p:nvSpPr>
          <p:cNvPr id="5" name="TextBox 4">
            <a:extLst>
              <a:ext uri="{FF2B5EF4-FFF2-40B4-BE49-F238E27FC236}">
                <a16:creationId xmlns:a16="http://schemas.microsoft.com/office/drawing/2014/main" id="{0391985E-3EAA-49F4-8A54-A4FEA8E6D33D}"/>
              </a:ext>
            </a:extLst>
          </p:cNvPr>
          <p:cNvSpPr txBox="1"/>
          <p:nvPr/>
        </p:nvSpPr>
        <p:spPr>
          <a:xfrm>
            <a:off x="812799" y="5769477"/>
            <a:ext cx="7230369" cy="461665"/>
          </a:xfrm>
          <a:prstGeom prst="rect">
            <a:avLst/>
          </a:prstGeom>
          <a:noFill/>
        </p:spPr>
        <p:txBody>
          <a:bodyPr wrap="square">
            <a:spAutoFit/>
          </a:bodyPr>
          <a:lstStyle/>
          <a:p>
            <a:r>
              <a:rPr lang="en-GB" sz="1200" dirty="0"/>
              <a:t>Image source: https://towardsdatascience.com/machine-learning-introduction-a-comprehensive-guide-af6712cf68a3</a:t>
            </a:r>
          </a:p>
        </p:txBody>
      </p:sp>
      <p:pic>
        <p:nvPicPr>
          <p:cNvPr id="3074" name="Picture 2" descr="Image for post">
            <a:extLst>
              <a:ext uri="{FF2B5EF4-FFF2-40B4-BE49-F238E27FC236}">
                <a16:creationId xmlns:a16="http://schemas.microsoft.com/office/drawing/2014/main" id="{714AF4E8-AC8B-473A-9D75-E5D58EA35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644" y="1587494"/>
            <a:ext cx="6083008" cy="403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9235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Deep Learning algorithms</a:t>
            </a:r>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3542323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814705"/>
            <a:ext cx="6775450" cy="2529282"/>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Artificial Neural Network Algorithms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Artificial Neural Network Algorithms: inspired by the structure and/or </a:t>
            </a:r>
            <a:r>
              <a:rPr lang="en-US" sz="1800" dirty="0">
                <a:solidFill>
                  <a:srgbClr val="FF0000"/>
                </a:solidFill>
                <a:latin typeface="Verdana" panose="020B0604030504040204" pitchFamily="34" charset="0"/>
                <a:cs typeface="Verdana" panose="020B0604030504040204" pitchFamily="34" charset="0"/>
              </a:rPr>
              <a:t>function of biological neural networks</a:t>
            </a:r>
            <a:r>
              <a:rPr lang="en-US" sz="1800" dirty="0">
                <a:solidFill>
                  <a:srgbClr val="0000FF"/>
                </a:solidFill>
                <a:latin typeface="Verdana" panose="020B0604030504040204" pitchFamily="34" charset="0"/>
                <a:cs typeface="Verdana" panose="020B0604030504040204" pitchFamily="34" charset="0"/>
              </a:rPr>
              <a:t>. Are also the basis of </a:t>
            </a:r>
            <a:r>
              <a:rPr lang="en-US" sz="1800" dirty="0">
                <a:solidFill>
                  <a:srgbClr val="FF0000"/>
                </a:solidFill>
                <a:latin typeface="Verdana" panose="020B0604030504040204" pitchFamily="34" charset="0"/>
                <a:cs typeface="Verdana" panose="020B0604030504040204" pitchFamily="34" charset="0"/>
              </a:rPr>
              <a:t>Deep Learning networks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08973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828040"/>
            <a:ext cx="6775450" cy="867289"/>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Deep Learning</a:t>
            </a:r>
          </a:p>
          <a:p>
            <a:pPr algn="just" fontAlgn="auto">
              <a:lnSpc>
                <a:spcPct val="150000"/>
              </a:lnSpc>
            </a:pPr>
            <a:endParaRPr lang="en-US" sz="1800" b="1" dirty="0">
              <a:solidFill>
                <a:srgbClr val="C00000"/>
              </a:solidFill>
              <a:latin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8050412F-2EB8-41A4-8A20-E157A615C031}"/>
              </a:ext>
            </a:extLst>
          </p:cNvPr>
          <p:cNvPicPr>
            <a:picLocks noChangeAspect="1"/>
          </p:cNvPicPr>
          <p:nvPr/>
        </p:nvPicPr>
        <p:blipFill>
          <a:blip r:embed="rId2"/>
          <a:stretch>
            <a:fillRect/>
          </a:stretch>
        </p:blipFill>
        <p:spPr>
          <a:xfrm>
            <a:off x="870585" y="1497965"/>
            <a:ext cx="6899910" cy="3486785"/>
          </a:xfrm>
          <a:prstGeom prst="rect">
            <a:avLst/>
          </a:prstGeom>
        </p:spPr>
      </p:pic>
      <p:sp>
        <p:nvSpPr>
          <p:cNvPr id="5" name="TextBox 4">
            <a:extLst>
              <a:ext uri="{FF2B5EF4-FFF2-40B4-BE49-F238E27FC236}">
                <a16:creationId xmlns:a16="http://schemas.microsoft.com/office/drawing/2014/main" id="{2D5FB4A8-1BCD-4223-8C89-3643FCAA610E}"/>
              </a:ext>
            </a:extLst>
          </p:cNvPr>
          <p:cNvSpPr txBox="1"/>
          <p:nvPr/>
        </p:nvSpPr>
        <p:spPr>
          <a:xfrm>
            <a:off x="785495" y="5521809"/>
            <a:ext cx="7381961" cy="461665"/>
          </a:xfrm>
          <a:prstGeom prst="rect">
            <a:avLst/>
          </a:prstGeom>
          <a:noFill/>
        </p:spPr>
        <p:txBody>
          <a:bodyPr wrap="square">
            <a:spAutoFit/>
          </a:bodyPr>
          <a:lstStyle/>
          <a:p>
            <a:r>
              <a:rPr lang="en-GB" sz="1200" dirty="0"/>
              <a:t>Image source: https://towardsdatascience.com/machine-learning-introduction-a-comprehensive-guide-af6712cf68a3</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234" y="1119741"/>
            <a:ext cx="8226414" cy="4883059"/>
          </a:xfrm>
          <a:prstGeom prst="rect">
            <a:avLst/>
          </a:prstGeom>
        </p:spPr>
      </p:pic>
      <p:sp>
        <p:nvSpPr>
          <p:cNvPr id="4" name="Rectangle 3">
            <a:extLst>
              <a:ext uri="{FF2B5EF4-FFF2-40B4-BE49-F238E27FC236}">
                <a16:creationId xmlns:a16="http://schemas.microsoft.com/office/drawing/2014/main" id="{A2EC8E09-54DA-4900-8C23-3068D44585F1}"/>
              </a:ext>
            </a:extLst>
          </p:cNvPr>
          <p:cNvSpPr/>
          <p:nvPr/>
        </p:nvSpPr>
        <p:spPr>
          <a:xfrm>
            <a:off x="397126" y="6159251"/>
            <a:ext cx="5633273" cy="246221"/>
          </a:xfrm>
          <a:prstGeom prst="rect">
            <a:avLst/>
          </a:prstGeom>
        </p:spPr>
        <p:txBody>
          <a:bodyPr wrap="none">
            <a:spAutoFit/>
          </a:bodyPr>
          <a:lstStyle/>
          <a:p>
            <a:r>
              <a:rPr lang="en-US" sz="1000" dirty="0">
                <a:latin typeface="Calibri" panose="020F0502020204030204" pitchFamily="34" charset="0"/>
                <a:ea typeface="Calibri" panose="020F0502020204030204" pitchFamily="34" charset="0"/>
                <a:cs typeface="Times New Roman" panose="02020603050405020304" pitchFamily="18" charset="0"/>
              </a:rPr>
              <a:t>Image source https://blogs.nvidia.com/blog/2016/08/22/difference-deep-learning-training-inference-ai/</a:t>
            </a:r>
            <a:endParaRPr lang="en-US" sz="1000" dirty="0"/>
          </a:p>
        </p:txBody>
      </p:sp>
    </p:spTree>
    <p:extLst>
      <p:ext uri="{BB962C8B-B14F-4D97-AF65-F5344CB8AC3E}">
        <p14:creationId xmlns:p14="http://schemas.microsoft.com/office/powerpoint/2010/main" val="217208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4" y="793115"/>
            <a:ext cx="7497371" cy="5022272"/>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Autoencoders:</a:t>
            </a:r>
            <a:r>
              <a:rPr lang="en-US" sz="1800" dirty="0">
                <a:solidFill>
                  <a:srgbClr val="0000FF"/>
                </a:solidFill>
                <a:latin typeface="Verdana" panose="020B0604030504040204" pitchFamily="34" charset="0"/>
                <a:cs typeface="Verdana" panose="020B0604030504040204" pitchFamily="34" charset="0"/>
                <a:sym typeface="+mn-ea"/>
              </a:rPr>
              <a:t> </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Autoencoders take input data</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compress it then </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try to recreate the input data from that compressed version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Ex: For a large novel like </a:t>
            </a:r>
            <a:r>
              <a:rPr lang="en-US" sz="1800" dirty="0">
                <a:solidFill>
                  <a:srgbClr val="FF0000"/>
                </a:solidFill>
                <a:latin typeface="Verdana" panose="020B0604030504040204" pitchFamily="34" charset="0"/>
                <a:cs typeface="Verdana" panose="020B0604030504040204" pitchFamily="34" charset="0"/>
                <a:sym typeface="+mn-ea"/>
              </a:rPr>
              <a:t>War and Peace </a:t>
            </a:r>
            <a:r>
              <a:rPr lang="en-US" sz="1800" dirty="0">
                <a:solidFill>
                  <a:srgbClr val="0000FF"/>
                </a:solidFill>
                <a:latin typeface="Verdana" panose="020B0604030504040204" pitchFamily="34" charset="0"/>
                <a:cs typeface="Verdana" panose="020B0604030504040204" pitchFamily="34" charset="0"/>
                <a:sym typeface="+mn-ea"/>
              </a:rPr>
              <a:t>– </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Read the book</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Create a summary</a:t>
            </a:r>
          </a:p>
          <a:p>
            <a:pPr marL="342900" indent="-342900" algn="just" fontAlgn="auto">
              <a:lnSpc>
                <a:spcPct val="150000"/>
              </a:lnSpc>
              <a:buAutoNum type="arabicParenR"/>
            </a:pPr>
            <a:r>
              <a:rPr lang="en-US" sz="1800" dirty="0">
                <a:solidFill>
                  <a:srgbClr val="0000FF"/>
                </a:solidFill>
                <a:latin typeface="Verdana" panose="020B0604030504040204" pitchFamily="34" charset="0"/>
                <a:cs typeface="Verdana" panose="020B0604030504040204" pitchFamily="34" charset="0"/>
                <a:sym typeface="+mn-ea"/>
              </a:rPr>
              <a:t>Then recreate the book based on summary</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sym typeface="+mn-ea"/>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If the representation is smaller but still faithful to the original  </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sym typeface="+mn-ea"/>
              </a:rPr>
              <a:t>you get a </a:t>
            </a:r>
            <a:r>
              <a:rPr lang="en-US" sz="1800" dirty="0">
                <a:solidFill>
                  <a:srgbClr val="FF0000"/>
                </a:solidFill>
                <a:latin typeface="Verdana" panose="020B0604030504040204" pitchFamily="34" charset="0"/>
                <a:cs typeface="Verdana" panose="020B0604030504040204" pitchFamily="34" charset="0"/>
                <a:sym typeface="+mn-ea"/>
              </a:rPr>
              <a:t>compressed version</a:t>
            </a:r>
            <a:r>
              <a:rPr lang="en-US" sz="1800" dirty="0">
                <a:solidFill>
                  <a:srgbClr val="0000FF"/>
                </a:solidFill>
                <a:latin typeface="Verdana" panose="020B0604030504040204" pitchFamily="34" charset="0"/>
                <a:cs typeface="Verdana" panose="020B0604030504040204" pitchFamily="34" charset="0"/>
                <a:sym typeface="+mn-ea"/>
              </a:rPr>
              <a:t> of the data. </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sym typeface="+mn-ea"/>
              </a:rPr>
              <a:t>You can also </a:t>
            </a:r>
            <a:r>
              <a:rPr lang="en-US" sz="1800" dirty="0">
                <a:solidFill>
                  <a:srgbClr val="FF0000"/>
                </a:solidFill>
                <a:latin typeface="Verdana" panose="020B0604030504040204" pitchFamily="34" charset="0"/>
                <a:cs typeface="Verdana" panose="020B0604030504040204" pitchFamily="34" charset="0"/>
                <a:sym typeface="+mn-ea"/>
              </a:rPr>
              <a:t>remove noise </a:t>
            </a:r>
            <a:r>
              <a:rPr lang="en-US" sz="1800" dirty="0">
                <a:solidFill>
                  <a:srgbClr val="0000FF"/>
                </a:solidFill>
                <a:latin typeface="Verdana" panose="020B0604030504040204" pitchFamily="34" charset="0"/>
                <a:cs typeface="Verdana" panose="020B0604030504040204" pitchFamily="34" charset="0"/>
                <a:sym typeface="+mn-ea"/>
              </a:rPr>
              <a:t>from the data. </a:t>
            </a:r>
          </a:p>
        </p:txBody>
      </p:sp>
    </p:spTree>
    <p:extLst>
      <p:ext uri="{BB962C8B-B14F-4D97-AF65-F5344CB8AC3E}">
        <p14:creationId xmlns:p14="http://schemas.microsoft.com/office/powerpoint/2010/main" val="283874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02995"/>
            <a:ext cx="6775450" cy="507746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'For the past 25 years, I've had a career as a software developer </a:t>
            </a:r>
            <a:r>
              <a:rPr lang="en-US" sz="1800" dirty="0">
                <a:solidFill>
                  <a:srgbClr val="FF0000"/>
                </a:solidFill>
                <a:latin typeface="Verdana" panose="020B0604030504040204" pitchFamily="34" charset="0"/>
                <a:cs typeface="Verdana" panose="020B0604030504040204" pitchFamily="34" charset="0"/>
              </a:rPr>
              <a:t>and web developer using Microsoft C, C++, C# and Microsoft.NET. </a:t>
            </a:r>
            <a:r>
              <a:rPr lang="en-US" sz="1800" dirty="0">
                <a:solidFill>
                  <a:srgbClr val="0000FF"/>
                </a:solidFill>
                <a:latin typeface="Verdana" panose="020B0604030504040204" pitchFamily="34" charset="0"/>
                <a:cs typeface="Verdana" panose="020B0604030504040204" pitchFamily="34" charset="0"/>
              </a:rPr>
              <a:t>I’ve produced code for embedded systems, built Android and IOS apps and also managed IT systems within numerous companies. For the last 4 years though, I’ve been working as a software engineer and system developer for a company working within the UK and global power systems sector. My main focus has been on designing software to gather and process data from edge devices, whilst also processing the systems behind those devices.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97610"/>
            <a:ext cx="6775450" cy="451790"/>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endParaRPr lang="en-US" sz="1800" dirty="0">
              <a:solidFill>
                <a:srgbClr val="0000FF"/>
              </a:solidFill>
              <a:latin typeface="Verdana" panose="020B0604030504040204" pitchFamily="34" charset="0"/>
              <a:cs typeface="Verdana" panose="020B0604030504040204" pitchFamily="34" charset="0"/>
            </a:endParaRPr>
          </a:p>
        </p:txBody>
      </p:sp>
      <p:pic>
        <p:nvPicPr>
          <p:cNvPr id="1026" name="Picture 2">
            <a:extLst>
              <a:ext uri="{FF2B5EF4-FFF2-40B4-BE49-F238E27FC236}">
                <a16:creationId xmlns:a16="http://schemas.microsoft.com/office/drawing/2014/main" id="{6D70F6D3-F403-402F-A3A1-CF9D85324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50" y="1197610"/>
            <a:ext cx="6858000" cy="38576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72CC64-57C1-40E0-B23D-0C166C5A5ACA}"/>
              </a:ext>
            </a:extLst>
          </p:cNvPr>
          <p:cNvSpPr/>
          <p:nvPr/>
        </p:nvSpPr>
        <p:spPr>
          <a:xfrm>
            <a:off x="241092" y="5782889"/>
            <a:ext cx="8158578" cy="353943"/>
          </a:xfrm>
          <a:prstGeom prst="rect">
            <a:avLst/>
          </a:prstGeom>
        </p:spPr>
        <p:txBody>
          <a:bodyPr wrap="square">
            <a:spAutoFit/>
          </a:bodyPr>
          <a:lstStyle/>
          <a:p>
            <a:r>
              <a:rPr lang="en-GB" dirty="0">
                <a:hlinkClick r:id="rId3"/>
              </a:rPr>
              <a:t>https://blog.goodaudience.com/using-tensorflow-autoencoders-with-music-f871a76122ba</a:t>
            </a:r>
            <a:endParaRPr lang="en-GB" dirty="0"/>
          </a:p>
        </p:txBody>
      </p:sp>
    </p:spTree>
    <p:extLst>
      <p:ext uri="{BB962C8B-B14F-4D97-AF65-F5344CB8AC3E}">
        <p14:creationId xmlns:p14="http://schemas.microsoft.com/office/powerpoint/2010/main" val="6370308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6094" y="2494754"/>
            <a:ext cx="5775727" cy="3053789"/>
          </a:xfrm>
          <a:prstGeom prst="rect">
            <a:avLst/>
          </a:prstGeom>
        </p:spPr>
      </p:pic>
      <p:sp>
        <p:nvSpPr>
          <p:cNvPr id="4" name="TextBox 3">
            <a:extLst>
              <a:ext uri="{FF2B5EF4-FFF2-40B4-BE49-F238E27FC236}">
                <a16:creationId xmlns:a16="http://schemas.microsoft.com/office/drawing/2014/main" id="{7B125DC3-33E7-47B8-99F1-4DC14694C616}"/>
              </a:ext>
            </a:extLst>
          </p:cNvPr>
          <p:cNvSpPr txBox="1"/>
          <p:nvPr/>
        </p:nvSpPr>
        <p:spPr>
          <a:xfrm>
            <a:off x="978762" y="5736616"/>
            <a:ext cx="7144306" cy="461665"/>
          </a:xfrm>
          <a:prstGeom prst="rect">
            <a:avLst/>
          </a:prstGeom>
          <a:noFill/>
        </p:spPr>
        <p:txBody>
          <a:bodyPr wrap="square">
            <a:spAutoFit/>
          </a:bodyPr>
          <a:lstStyle/>
          <a:p>
            <a:r>
              <a:rPr lang="en-GB" sz="1200" dirty="0"/>
              <a:t>Image source: https://towardsdatascience.com/machine-learning-introduction-a-comprehensive-guide-af6712cf68a3</a:t>
            </a:r>
          </a:p>
        </p:txBody>
      </p:sp>
      <p:sp>
        <p:nvSpPr>
          <p:cNvPr id="3" name="Text Box 2">
            <a:extLst>
              <a:ext uri="{FF2B5EF4-FFF2-40B4-BE49-F238E27FC236}">
                <a16:creationId xmlns:a16="http://schemas.microsoft.com/office/drawing/2014/main" id="{80C36C8F-1263-427C-A7DC-B821CCBE6757}"/>
              </a:ext>
            </a:extLst>
          </p:cNvPr>
          <p:cNvSpPr txBox="1"/>
          <p:nvPr/>
        </p:nvSpPr>
        <p:spPr>
          <a:xfrm>
            <a:off x="785495" y="939800"/>
            <a:ext cx="6775450" cy="169828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Reinforcement Learning</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Learning by trial and error</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910590"/>
            <a:ext cx="6775450" cy="4560607"/>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What Is Reinforcement Learning?</a:t>
            </a:r>
          </a:p>
          <a:p>
            <a:pPr marL="285750" indent="-285750" algn="just">
              <a:lnSpc>
                <a:spcPct val="150000"/>
              </a:lnSpc>
              <a:buFont typeface="Arial" panose="020B0604020202020204" pitchFamily="34" charset="0"/>
              <a:buChar char="•"/>
            </a:pPr>
            <a:r>
              <a:rPr lang="en-US" sz="1600" dirty="0">
                <a:solidFill>
                  <a:srgbClr val="0000FF"/>
                </a:solidFill>
                <a:latin typeface="Verdana" panose="020B0604030504040204" pitchFamily="34" charset="0"/>
                <a:cs typeface="Verdana" panose="020B0604030504040204" pitchFamily="34" charset="0"/>
                <a:sym typeface="+mn-ea"/>
              </a:rPr>
              <a:t>The AI agent is attempting to find the optimal way to accomplish a particular goal or improve performance on a specific task. </a:t>
            </a:r>
          </a:p>
          <a:p>
            <a:pPr marL="285750" indent="-285750" algn="just">
              <a:lnSpc>
                <a:spcPct val="150000"/>
              </a:lnSpc>
              <a:buFont typeface="Arial" panose="020B0604020202020204" pitchFamily="34" charset="0"/>
              <a:buChar char="•"/>
            </a:pPr>
            <a:r>
              <a:rPr lang="en-US" sz="1600" dirty="0">
                <a:solidFill>
                  <a:srgbClr val="0000FF"/>
                </a:solidFill>
                <a:latin typeface="Verdana" panose="020B0604030504040204" pitchFamily="34" charset="0"/>
                <a:cs typeface="Verdana" panose="020B0604030504040204" pitchFamily="34" charset="0"/>
                <a:sym typeface="+mn-ea"/>
              </a:rPr>
              <a:t>The </a:t>
            </a:r>
            <a:r>
              <a:rPr lang="en-US" sz="1600" dirty="0">
                <a:solidFill>
                  <a:srgbClr val="FF0000"/>
                </a:solidFill>
                <a:latin typeface="Verdana" panose="020B0604030504040204" pitchFamily="34" charset="0"/>
                <a:cs typeface="Verdana" panose="020B0604030504040204" pitchFamily="34" charset="0"/>
                <a:sym typeface="+mn-ea"/>
              </a:rPr>
              <a:t>agent takes action </a:t>
            </a:r>
            <a:r>
              <a:rPr lang="en-US" sz="1600" dirty="0">
                <a:solidFill>
                  <a:srgbClr val="0000FF"/>
                </a:solidFill>
                <a:latin typeface="Verdana" panose="020B0604030504040204" pitchFamily="34" charset="0"/>
                <a:cs typeface="Verdana" panose="020B0604030504040204" pitchFamily="34" charset="0"/>
                <a:sym typeface="+mn-ea"/>
              </a:rPr>
              <a:t>that goes toward the goal</a:t>
            </a:r>
          </a:p>
          <a:p>
            <a:pPr marL="285750" indent="-285750" algn="just">
              <a:lnSpc>
                <a:spcPct val="150000"/>
              </a:lnSpc>
              <a:buFont typeface="Arial" panose="020B0604020202020204" pitchFamily="34" charset="0"/>
              <a:buChar char="•"/>
            </a:pPr>
            <a:r>
              <a:rPr lang="en-US" sz="1600" dirty="0">
                <a:solidFill>
                  <a:srgbClr val="0000FF"/>
                </a:solidFill>
                <a:latin typeface="Verdana" panose="020B0604030504040204" pitchFamily="34" charset="0"/>
                <a:cs typeface="Verdana" panose="020B0604030504040204" pitchFamily="34" charset="0"/>
                <a:sym typeface="+mn-ea"/>
              </a:rPr>
              <a:t>it receives a </a:t>
            </a:r>
            <a:r>
              <a:rPr lang="en-US" sz="1600" dirty="0">
                <a:solidFill>
                  <a:srgbClr val="FF0000"/>
                </a:solidFill>
                <a:latin typeface="Verdana" panose="020B0604030504040204" pitchFamily="34" charset="0"/>
                <a:cs typeface="Verdana" panose="020B0604030504040204" pitchFamily="34" charset="0"/>
                <a:sym typeface="+mn-ea"/>
              </a:rPr>
              <a:t>reward</a:t>
            </a:r>
            <a:r>
              <a:rPr lang="en-US" sz="1600" dirty="0">
                <a:solidFill>
                  <a:srgbClr val="0000FF"/>
                </a:solidFill>
                <a:latin typeface="Verdana" panose="020B0604030504040204" pitchFamily="34" charset="0"/>
                <a:cs typeface="Verdana" panose="020B0604030504040204" pitchFamily="34" charset="0"/>
                <a:sym typeface="+mn-ea"/>
              </a:rPr>
              <a:t>. </a:t>
            </a:r>
          </a:p>
          <a:p>
            <a:pPr marL="285750" indent="-285750" algn="just">
              <a:lnSpc>
                <a:spcPct val="150000"/>
              </a:lnSpc>
              <a:buFont typeface="Arial" panose="020B0604020202020204" pitchFamily="34" charset="0"/>
              <a:buChar char="•"/>
            </a:pPr>
            <a:r>
              <a:rPr lang="en-US" sz="1600" dirty="0">
                <a:solidFill>
                  <a:srgbClr val="0000FF"/>
                </a:solidFill>
                <a:latin typeface="Verdana" panose="020B0604030504040204" pitchFamily="34" charset="0"/>
                <a:cs typeface="Verdana" panose="020B0604030504040204" pitchFamily="34" charset="0"/>
                <a:sym typeface="+mn-ea"/>
              </a:rPr>
              <a:t>The overall aim: predict the best next step to take to earn the biggest final reward.</a:t>
            </a:r>
          </a:p>
          <a:p>
            <a:pPr marL="285750" indent="-285750" algn="just">
              <a:lnSpc>
                <a:spcPct val="150000"/>
              </a:lnSpc>
              <a:buFont typeface="Arial" panose="020B0604020202020204" pitchFamily="34" charset="0"/>
              <a:buChar char="•"/>
            </a:pPr>
            <a:r>
              <a:rPr lang="en-US" sz="1600" dirty="0">
                <a:solidFill>
                  <a:srgbClr val="0000FF"/>
                </a:solidFill>
                <a:latin typeface="Verdana" panose="020B0604030504040204" pitchFamily="34" charset="0"/>
                <a:cs typeface="Verdana" panose="020B0604030504040204" pitchFamily="34" charset="0"/>
                <a:sym typeface="+mn-ea"/>
              </a:rPr>
              <a:t>This technique is especially useful for </a:t>
            </a:r>
            <a:r>
              <a:rPr lang="en-US" sz="1600" dirty="0">
                <a:solidFill>
                  <a:srgbClr val="FF0000"/>
                </a:solidFill>
                <a:latin typeface="Verdana" panose="020B0604030504040204" pitchFamily="34" charset="0"/>
                <a:cs typeface="Verdana" panose="020B0604030504040204" pitchFamily="34" charset="0"/>
                <a:sym typeface="+mn-ea"/>
              </a:rPr>
              <a:t>training robots</a:t>
            </a:r>
            <a:r>
              <a:rPr lang="en-US" sz="1600" dirty="0">
                <a:solidFill>
                  <a:srgbClr val="0000FF"/>
                </a:solidFill>
                <a:latin typeface="Verdana" panose="020B0604030504040204" pitchFamily="34" charset="0"/>
                <a:cs typeface="Verdana" panose="020B0604030504040204" pitchFamily="34" charset="0"/>
                <a:sym typeface="+mn-ea"/>
              </a:rPr>
              <a:t>, which make a series of decisions in tasks like steering an autonomous vehicle or managing inventory in a warehouse</a:t>
            </a:r>
            <a:endParaRPr lang="en-US" sz="16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b="1" dirty="0">
              <a:solidFill>
                <a:srgbClr val="C00000"/>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6965267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DEFB7AF-1352-4460-AC5E-B08717218FDE}"/>
              </a:ext>
            </a:extLst>
          </p:cNvPr>
          <p:cNvSpPr/>
          <p:nvPr/>
        </p:nvSpPr>
        <p:spPr>
          <a:xfrm>
            <a:off x="424483" y="1306099"/>
            <a:ext cx="7911133" cy="3272691"/>
          </a:xfrm>
          <a:prstGeom prst="rect">
            <a:avLst/>
          </a:prstGeom>
        </p:spPr>
        <p:txBody>
          <a:bodyPr wrap="square">
            <a:spAutoFit/>
          </a:bodyPr>
          <a:lstStyle/>
          <a:p>
            <a:pPr algn="just">
              <a:lnSpc>
                <a:spcPct val="200000"/>
              </a:lnSpc>
              <a:spcAft>
                <a:spcPts val="800"/>
              </a:spcAft>
            </a:pPr>
            <a:r>
              <a:rPr lang="en-US" sz="2000" b="1" u="sng" dirty="0">
                <a:solidFill>
                  <a:srgbClr val="C00000"/>
                </a:solidFill>
                <a:latin typeface="Verdana" panose="020B0604030504040204" pitchFamily="34" charset="0"/>
                <a:ea typeface="Verdana" panose="020B0604030504040204" pitchFamily="34" charset="0"/>
                <a:cs typeface="Times New Roman" panose="02020603050405020304" pitchFamily="18" charset="0"/>
              </a:rPr>
              <a:t>Generative Adversarial Networks(GANs)</a:t>
            </a:r>
            <a:endParaRPr lang="en-US" sz="2000" dirty="0">
              <a:solidFill>
                <a:srgbClr val="C0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200000"/>
              </a:lnSpc>
            </a:pPr>
            <a:r>
              <a:rPr lang="en-US" sz="2000" dirty="0">
                <a:solidFill>
                  <a:srgbClr val="0000FF"/>
                </a:solidFill>
                <a:latin typeface="Verdana" panose="020B0604030504040204" pitchFamily="34" charset="0"/>
                <a:ea typeface="Verdana" panose="020B0604030504040204" pitchFamily="34" charset="0"/>
                <a:cs typeface="Times New Roman" panose="02020603050405020304" pitchFamily="18" charset="0"/>
              </a:rPr>
              <a:t>GANs are gaining in popularity recently. GANs belong to a set of algorithms called generative models.  Typically, GANs are used in cases where we </a:t>
            </a:r>
            <a:r>
              <a:rPr lang="en-US" sz="2000" dirty="0">
                <a:solidFill>
                  <a:srgbClr val="FF0000"/>
                </a:solidFill>
                <a:latin typeface="Verdana" panose="020B0604030504040204" pitchFamily="34" charset="0"/>
                <a:ea typeface="Verdana" panose="020B0604030504040204" pitchFamily="34" charset="0"/>
                <a:cs typeface="Times New Roman" panose="02020603050405020304" pitchFamily="18" charset="0"/>
              </a:rPr>
              <a:t>generate realistic data from a given sample – typically image data</a:t>
            </a:r>
            <a:r>
              <a:rPr lang="en-US" sz="2000" dirty="0">
                <a:solidFill>
                  <a:srgbClr val="0000FF"/>
                </a:solidFill>
                <a:latin typeface="Verdana" panose="020B0604030504040204" pitchFamily="34" charset="0"/>
                <a:ea typeface="Verdana" panose="020B0604030504040204" pitchFamily="34" charset="0"/>
                <a:cs typeface="Times New Roman" panose="02020603050405020304" pitchFamily="18" charset="0"/>
              </a:rPr>
              <a:t>. </a:t>
            </a:r>
            <a:endParaRPr lang="en-US" sz="20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879468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68D2E5-C4C9-4F14-B5A3-588A7907AECE}"/>
              </a:ext>
            </a:extLst>
          </p:cNvPr>
          <p:cNvSpPr/>
          <p:nvPr/>
        </p:nvSpPr>
        <p:spPr>
          <a:xfrm>
            <a:off x="645701" y="5591080"/>
            <a:ext cx="6931706" cy="246221"/>
          </a:xfrm>
          <a:prstGeom prst="rect">
            <a:avLst/>
          </a:prstGeom>
        </p:spPr>
        <p:txBody>
          <a:bodyPr wrap="none">
            <a:spAutoFit/>
          </a:bodyPr>
          <a:lstStyle/>
          <a:p>
            <a:r>
              <a:rPr lang="en-US" sz="1000" dirty="0">
                <a:latin typeface="Calibri" panose="020F0502020204030204" pitchFamily="34" charset="0"/>
                <a:ea typeface="Calibri" panose="020F0502020204030204" pitchFamily="34" charset="0"/>
                <a:cs typeface="Times New Roman" panose="02020603050405020304" pitchFamily="18" charset="0"/>
              </a:rPr>
              <a:t>Image source https://medium.com/ml-everything/generating-letters-using-generative-adversarial-networks-gans-161b0be3c229 </a:t>
            </a:r>
            <a:endParaRPr lang="en-US" sz="1000" dirty="0"/>
          </a:p>
        </p:txBody>
      </p:sp>
      <p:pic>
        <p:nvPicPr>
          <p:cNvPr id="4098" name="Picture 2" descr="Image for post">
            <a:extLst>
              <a:ext uri="{FF2B5EF4-FFF2-40B4-BE49-F238E27FC236}">
                <a16:creationId xmlns:a16="http://schemas.microsoft.com/office/drawing/2014/main" id="{C6C96090-9AA9-4373-A498-F77622773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911" y="2209570"/>
            <a:ext cx="7131559" cy="3110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155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4A2A4F-CFFF-4F16-A13F-D2A93F81728B}"/>
              </a:ext>
            </a:extLst>
          </p:cNvPr>
          <p:cNvSpPr/>
          <p:nvPr/>
        </p:nvSpPr>
        <p:spPr>
          <a:xfrm>
            <a:off x="304800" y="1301849"/>
            <a:ext cx="8070574" cy="3970318"/>
          </a:xfrm>
          <a:prstGeom prst="rect">
            <a:avLst/>
          </a:prstGeom>
        </p:spPr>
        <p:txBody>
          <a:bodyPr wrap="square">
            <a:spAutoFit/>
          </a:bodyPr>
          <a:lstStyle/>
          <a:p>
            <a:pPr algn="just">
              <a:lnSpc>
                <a:spcPct val="200000"/>
              </a:lnSpc>
            </a:pP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Generative Adversarial Networks are composed of two models: The Generator and the Discriminator. </a:t>
            </a:r>
            <a:r>
              <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rPr>
              <a:t>The analogy of a forger and an art expert is often used to illustrate how GANs work</a:t>
            </a:r>
            <a:r>
              <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rPr>
              <a:t>.  The Generator acts like a human art forger which creates fake works of art. The discriminator serves as the art expert who tries to detect these counterfeit works. If the input data belongs to the original dataset it is deemed as ‘real' or else, it is generated (and hence fake)</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952491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794385"/>
            <a:ext cx="6775450" cy="4606774"/>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GANs (Generative adversarial networks) </a:t>
            </a:r>
            <a:r>
              <a:rPr lang="en-US" sz="1800" dirty="0">
                <a:solidFill>
                  <a:srgbClr val="0000FF"/>
                </a:solidFill>
                <a:latin typeface="Verdana" panose="020B0604030504040204" pitchFamily="34" charset="0"/>
                <a:cs typeface="Verdana" panose="020B0604030504040204" pitchFamily="34" charset="0"/>
              </a:rPr>
              <a:t>are an example of semi supervised learning. </a:t>
            </a:r>
            <a:r>
              <a:rPr lang="en-US" sz="1800" dirty="0">
                <a:solidFill>
                  <a:srgbClr val="FF0000"/>
                </a:solidFill>
                <a:latin typeface="Verdana" panose="020B0604030504040204" pitchFamily="34" charset="0"/>
                <a:cs typeface="Verdana" panose="020B0604030504040204" pitchFamily="34" charset="0"/>
              </a:rPr>
              <a:t>Art forger and art expert</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Consider two deep learning networks in competition – one </a:t>
            </a:r>
            <a:r>
              <a:rPr lang="en-US" sz="1800" dirty="0">
                <a:solidFill>
                  <a:srgbClr val="FF0000"/>
                </a:solidFill>
                <a:latin typeface="Verdana" panose="020B0604030504040204" pitchFamily="34" charset="0"/>
                <a:cs typeface="Verdana" panose="020B0604030504040204" pitchFamily="34" charset="0"/>
              </a:rPr>
              <a:t>generates data by mimicking the training data </a:t>
            </a:r>
            <a:r>
              <a:rPr lang="en-US" sz="1800" dirty="0">
                <a:solidFill>
                  <a:srgbClr val="0000FF"/>
                </a:solidFill>
                <a:latin typeface="Verdana" panose="020B0604030504040204" pitchFamily="34" charset="0"/>
                <a:cs typeface="Verdana" panose="020B0604030504040204" pitchFamily="34" charset="0"/>
              </a:rPr>
              <a:t>– the other </a:t>
            </a:r>
            <a:r>
              <a:rPr lang="en-US" sz="1800" dirty="0">
                <a:solidFill>
                  <a:srgbClr val="FF0000"/>
                </a:solidFill>
                <a:latin typeface="Verdana" panose="020B0604030504040204" pitchFamily="34" charset="0"/>
                <a:cs typeface="Verdana" panose="020B0604030504040204" pitchFamily="34" charset="0"/>
              </a:rPr>
              <a:t>detects if the data is fake or really part of the training data. </a:t>
            </a:r>
            <a:r>
              <a:rPr lang="en-US" sz="1800" dirty="0">
                <a:solidFill>
                  <a:srgbClr val="0000FF"/>
                </a:solidFill>
                <a:latin typeface="Verdana" panose="020B0604030504040204" pitchFamily="34" charset="0"/>
                <a:cs typeface="Verdana" panose="020B0604030504040204" pitchFamily="34" charset="0"/>
              </a:rPr>
              <a:t>Both networks improve in a positive feedback loop </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discriminator</a:t>
            </a:r>
            <a:r>
              <a:rPr lang="en-US" sz="1800" dirty="0">
                <a:solidFill>
                  <a:srgbClr val="0000FF"/>
                </a:solidFill>
                <a:latin typeface="Verdana" panose="020B0604030504040204" pitchFamily="34" charset="0"/>
                <a:cs typeface="Verdana" panose="020B0604030504040204" pitchFamily="34" charset="0"/>
              </a:rPr>
              <a:t> gets better at separating the fakes from the originals</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generator</a:t>
            </a:r>
            <a:r>
              <a:rPr lang="en-US" sz="1800" dirty="0">
                <a:solidFill>
                  <a:srgbClr val="0000FF"/>
                </a:solidFill>
                <a:latin typeface="Verdana" panose="020B0604030504040204" pitchFamily="34" charset="0"/>
                <a:cs typeface="Verdana" panose="020B0604030504040204" pitchFamily="34" charset="0"/>
              </a:rPr>
              <a:t> improves its ability to create convincing fakes.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48571" y="1059390"/>
            <a:ext cx="6775450" cy="1282787"/>
          </a:xfrm>
          <a:prstGeom prst="rect">
            <a:avLst/>
          </a:prstGeom>
          <a:noFill/>
        </p:spPr>
        <p:txBody>
          <a:bodyPr wrap="square" rtlCol="0">
            <a:spAutoFit/>
          </a:bodyPr>
          <a:lstStyle/>
          <a:p>
            <a:pPr algn="just" fontAlgn="auto">
              <a:lnSpc>
                <a:spcPct val="150000"/>
              </a:lnSpc>
            </a:pPr>
            <a:r>
              <a:rPr lang="en-GB" sz="1800" dirty="0">
                <a:solidFill>
                  <a:srgbClr val="FF0000"/>
                </a:solidFill>
                <a:latin typeface="Verdana" panose="020B0604030504040204" pitchFamily="34" charset="0"/>
                <a:cs typeface="Verdana" panose="020B0604030504040204" pitchFamily="34" charset="0"/>
              </a:rPr>
              <a:t>After training, we discard the discriminator because we need the discriminator only for training the generator.</a:t>
            </a:r>
          </a:p>
          <a:p>
            <a:pPr algn="just" fontAlgn="auto">
              <a:lnSpc>
                <a:spcPct val="150000"/>
              </a:lnSpc>
            </a:pPr>
            <a:endParaRPr lang="en-GB" sz="1800" dirty="0">
              <a:solidFill>
                <a:srgbClr val="FF0000"/>
              </a:solidFill>
              <a:latin typeface="Verdana" panose="020B0604030504040204" pitchFamily="34" charset="0"/>
              <a:cs typeface="Verdana" panose="020B0604030504040204" pitchFamily="34" charset="0"/>
            </a:endParaRPr>
          </a:p>
        </p:txBody>
      </p:sp>
      <p:pic>
        <p:nvPicPr>
          <p:cNvPr id="2" name="Picture 2">
            <a:extLst>
              <a:ext uri="{FF2B5EF4-FFF2-40B4-BE49-F238E27FC236}">
                <a16:creationId xmlns:a16="http://schemas.microsoft.com/office/drawing/2014/main" id="{B7A9E773-655B-4FAE-8B5B-D268CC4A6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552" y="1940387"/>
            <a:ext cx="6198460" cy="34835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02730B5-E0A9-41AB-B5FD-F6E3170F9512}"/>
              </a:ext>
            </a:extLst>
          </p:cNvPr>
          <p:cNvSpPr/>
          <p:nvPr/>
        </p:nvSpPr>
        <p:spPr>
          <a:xfrm>
            <a:off x="722405" y="5805544"/>
            <a:ext cx="7587094" cy="261610"/>
          </a:xfrm>
          <a:prstGeom prst="rect">
            <a:avLst/>
          </a:prstGeom>
        </p:spPr>
        <p:txBody>
          <a:bodyPr wrap="square">
            <a:spAutoFit/>
          </a:bodyPr>
          <a:lstStyle/>
          <a:p>
            <a:r>
              <a:rPr lang="en-GB" sz="1100" dirty="0">
                <a:hlinkClick r:id="rId3"/>
              </a:rPr>
              <a:t>Source: https://towardsdatascience.com/semi-supervised-learning-with-gans-9f3cb128c5e</a:t>
            </a:r>
            <a:endParaRPr lang="en-GB" sz="1100" dirty="0"/>
          </a:p>
        </p:txBody>
      </p:sp>
    </p:spTree>
    <p:extLst>
      <p:ext uri="{BB962C8B-B14F-4D97-AF65-F5344CB8AC3E}">
        <p14:creationId xmlns:p14="http://schemas.microsoft.com/office/powerpoint/2010/main" val="2116552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2800" y="1035050"/>
            <a:ext cx="6775450" cy="45179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more detailed overview of the general process:</a:t>
            </a:r>
          </a:p>
        </p:txBody>
      </p:sp>
      <p:sp>
        <p:nvSpPr>
          <p:cNvPr id="5" name="TextBox 4">
            <a:extLst>
              <a:ext uri="{FF2B5EF4-FFF2-40B4-BE49-F238E27FC236}">
                <a16:creationId xmlns:a16="http://schemas.microsoft.com/office/drawing/2014/main" id="{0391985E-3EAA-49F4-8A54-A4FEA8E6D33D}"/>
              </a:ext>
            </a:extLst>
          </p:cNvPr>
          <p:cNvSpPr txBox="1"/>
          <p:nvPr/>
        </p:nvSpPr>
        <p:spPr>
          <a:xfrm>
            <a:off x="812799" y="5769477"/>
            <a:ext cx="7230369" cy="276999"/>
          </a:xfrm>
          <a:prstGeom prst="rect">
            <a:avLst/>
          </a:prstGeom>
          <a:noFill/>
        </p:spPr>
        <p:txBody>
          <a:bodyPr wrap="square">
            <a:spAutoFit/>
          </a:bodyPr>
          <a:lstStyle/>
          <a:p>
            <a:r>
              <a:rPr lang="en-GB" sz="1200" dirty="0"/>
              <a:t>https://blogs.nvidia.com/blog/2018/08/02/supervised-unsupervised-learning/</a:t>
            </a:r>
          </a:p>
        </p:txBody>
      </p:sp>
      <p:pic>
        <p:nvPicPr>
          <p:cNvPr id="4098" name="Picture 2" descr="This is how a GAN works: The discriminator, labeled &quot;D,&quot; is shown images from both the generator, &quot;G,&quot; and from the training dataset. The discriminator is tasked with determining which images are real, and which are fakes from the generator.">
            <a:extLst>
              <a:ext uri="{FF2B5EF4-FFF2-40B4-BE49-F238E27FC236}">
                <a16:creationId xmlns:a16="http://schemas.microsoft.com/office/drawing/2014/main" id="{F7549CF3-6A44-4A25-97F6-50A468CE5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03" y="2060574"/>
            <a:ext cx="6949485" cy="256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8082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Deep Learning</a:t>
            </a:r>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47282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326515"/>
            <a:ext cx="6775450" cy="383095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'My company has projects where machine learning is at the core of the customer offering and after 25 years in software development – mainly in business and web systems, </a:t>
            </a:r>
            <a:r>
              <a:rPr lang="en-US" sz="1800" dirty="0">
                <a:solidFill>
                  <a:srgbClr val="FF0000"/>
                </a:solidFill>
                <a:latin typeface="Verdana" panose="020B0604030504040204" pitchFamily="34" charset="0"/>
                <a:cs typeface="Verdana" panose="020B0604030504040204" pitchFamily="34" charset="0"/>
              </a:rPr>
              <a:t>I felt I needed to change my career. I was interested in machine learning and the associated systems development, so the </a:t>
            </a:r>
            <a:r>
              <a:rPr lang="en-US" sz="1800" dirty="0">
                <a:solidFill>
                  <a:srgbClr val="0000FF"/>
                </a:solidFill>
                <a:latin typeface="Verdana" panose="020B0604030504040204" pitchFamily="34" charset="0"/>
                <a:cs typeface="Verdana" panose="020B0604030504040204" pitchFamily="34" charset="0"/>
              </a:rPr>
              <a:t>Artificial Intelligence: Cloud and Edge Implementations course seemed like a great opportunity.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sp.yimg.com/ib/th?id=JN.GaDhFZRxnhuo9oNX1a51uw&amp;pid=15.1&amp;P=0">
            <a:extLst>
              <a:ext uri="{FF2B5EF4-FFF2-40B4-BE49-F238E27FC236}">
                <a16:creationId xmlns:a16="http://schemas.microsoft.com/office/drawing/2014/main" id="{1E6CF627-C3CC-4775-96E4-B9123958F56E}"/>
              </a:ext>
            </a:extLst>
          </p:cNvPr>
          <p:cNvPicPr/>
          <p:nvPr/>
        </p:nvPicPr>
        <p:blipFill>
          <a:blip r:embed="rId2" cstate="print"/>
          <a:srcRect/>
          <a:stretch>
            <a:fillRect/>
          </a:stretch>
        </p:blipFill>
        <p:spPr bwMode="auto">
          <a:xfrm>
            <a:off x="1432753" y="1072129"/>
            <a:ext cx="5998818" cy="3824407"/>
          </a:xfrm>
          <a:prstGeom prst="rect">
            <a:avLst/>
          </a:prstGeom>
          <a:noFill/>
          <a:ln w="9525">
            <a:noFill/>
            <a:miter lim="800000"/>
            <a:headEnd/>
            <a:tailEnd/>
          </a:ln>
        </p:spPr>
      </p:pic>
      <p:sp>
        <p:nvSpPr>
          <p:cNvPr id="4" name="Rectangle 10">
            <a:extLst>
              <a:ext uri="{FF2B5EF4-FFF2-40B4-BE49-F238E27FC236}">
                <a16:creationId xmlns:a16="http://schemas.microsoft.com/office/drawing/2014/main" id="{BC487182-256E-4A19-97C8-F74A86D2B19A}"/>
              </a:ext>
            </a:extLst>
          </p:cNvPr>
          <p:cNvSpPr>
            <a:spLocks noChangeArrowheads="1"/>
          </p:cNvSpPr>
          <p:nvPr/>
        </p:nvSpPr>
        <p:spPr bwMode="auto">
          <a:xfrm>
            <a:off x="692607" y="5041106"/>
            <a:ext cx="7568973" cy="584775"/>
          </a:xfrm>
          <a:prstGeom prst="rect">
            <a:avLst/>
          </a:prstGeom>
          <a:noFill/>
          <a:ln w="12700">
            <a:noFill/>
            <a:miter lim="800000"/>
            <a:headEnd type="none" w="sm" len="sm"/>
            <a:tailEnd type="none" w="sm" len="sm"/>
          </a:ln>
        </p:spPr>
        <p:txBody>
          <a:bodyPr wrap="square">
            <a:spAutoFit/>
          </a:bodyPr>
          <a:lstStyle/>
          <a:p>
            <a:pPr eaLnBrk="0" hangingPunct="0"/>
            <a:r>
              <a:rPr lang="en-GB" sz="1600" dirty="0">
                <a:solidFill>
                  <a:srgbClr val="0000FF"/>
                </a:solidFill>
                <a:latin typeface="Verdana" pitchFamily="34" charset="0"/>
              </a:rPr>
              <a:t>What is the best way to train ‘Big Data’ algorithms?</a:t>
            </a:r>
          </a:p>
          <a:p>
            <a:pPr eaLnBrk="0" hangingPunct="0"/>
            <a:r>
              <a:rPr lang="en-GB" sz="1600" dirty="0">
                <a:solidFill>
                  <a:srgbClr val="0000FF"/>
                </a:solidFill>
                <a:latin typeface="Verdana" pitchFamily="34" charset="0"/>
              </a:rPr>
              <a:t>Training machines is a ‘hard’ problem as I will explain .. </a:t>
            </a:r>
          </a:p>
        </p:txBody>
      </p:sp>
      <p:sp>
        <p:nvSpPr>
          <p:cNvPr id="5" name="Rectangle 9">
            <a:extLst>
              <a:ext uri="{FF2B5EF4-FFF2-40B4-BE49-F238E27FC236}">
                <a16:creationId xmlns:a16="http://schemas.microsoft.com/office/drawing/2014/main" id="{57EA22FB-C933-4C9A-BD5D-1AA2249B56AA}"/>
              </a:ext>
            </a:extLst>
          </p:cNvPr>
          <p:cNvSpPr>
            <a:spLocks noChangeArrowheads="1"/>
          </p:cNvSpPr>
          <p:nvPr/>
        </p:nvSpPr>
        <p:spPr bwMode="auto">
          <a:xfrm>
            <a:off x="519457" y="5041106"/>
            <a:ext cx="7915275" cy="729344"/>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874225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780A3-089F-4B40-B217-D038AA202D35}"/>
              </a:ext>
            </a:extLst>
          </p:cNvPr>
          <p:cNvSpPr/>
          <p:nvPr/>
        </p:nvSpPr>
        <p:spPr>
          <a:xfrm>
            <a:off x="326743" y="1276762"/>
            <a:ext cx="7987276" cy="4529445"/>
          </a:xfrm>
          <a:prstGeom prst="rect">
            <a:avLst/>
          </a:prstGeom>
        </p:spPr>
        <p:txBody>
          <a:bodyPr wrap="square">
            <a:spAutoFit/>
          </a:bodyPr>
          <a:lstStyle/>
          <a:p>
            <a:pPr algn="just">
              <a:spcBef>
                <a:spcPts val="1000"/>
              </a:spcBef>
              <a:spcAft>
                <a:spcPts val="0"/>
              </a:spcAft>
            </a:pPr>
            <a:r>
              <a:rPr lang="bs-Latn-BA" sz="2000" b="1" dirty="0">
                <a:solidFill>
                  <a:srgbClr val="0000FF"/>
                </a:solidFill>
                <a:latin typeface="Verdana" pitchFamily="34" charset="0"/>
                <a:ea typeface="Verdana" pitchFamily="34" charset="0"/>
                <a:cs typeface="Verdana" pitchFamily="34" charset="0"/>
              </a:rPr>
              <a:t>How to train a Big Data algorithm?</a:t>
            </a:r>
          </a:p>
          <a:p>
            <a:pPr algn="just">
              <a:spcAft>
                <a:spcPts val="1000"/>
              </a:spcAft>
            </a:pPr>
            <a:r>
              <a:rPr lang="bs-Latn-BA" sz="2000" dirty="0">
                <a:solidFill>
                  <a:srgbClr val="FF0000"/>
                </a:solidFill>
                <a:latin typeface="Verdana" pitchFamily="34" charset="0"/>
                <a:ea typeface="Verdana" pitchFamily="34" charset="0"/>
                <a:cs typeface="Verdana" pitchFamily="34" charset="0"/>
              </a:rPr>
              <a:t>Start with the Rules and apply them to Data OR  Start with the data and find the rules from the Data</a:t>
            </a:r>
          </a:p>
          <a:p>
            <a:pPr algn="just">
              <a:spcAft>
                <a:spcPts val="0"/>
              </a:spcAft>
            </a:pPr>
            <a:r>
              <a:rPr lang="hr-HR" sz="2000" dirty="0">
                <a:solidFill>
                  <a:srgbClr val="FF0000"/>
                </a:solidFill>
                <a:latin typeface="Verdana" pitchFamily="34" charset="0"/>
                <a:ea typeface="Verdana" pitchFamily="34" charset="0"/>
                <a:cs typeface="Verdana" pitchFamily="34" charset="0"/>
              </a:rPr>
              <a:t>The Top-down approach </a:t>
            </a:r>
            <a:r>
              <a:rPr lang="hr-HR" sz="2000" dirty="0">
                <a:solidFill>
                  <a:srgbClr val="0000FF"/>
                </a:solidFill>
                <a:latin typeface="Verdana" pitchFamily="34" charset="0"/>
                <a:ea typeface="Verdana" pitchFamily="34" charset="0"/>
                <a:cs typeface="Verdana" pitchFamily="34" charset="0"/>
              </a:rPr>
              <a:t>involved writing enough rules for all possible circumstances.  But this approach is obviously limited by the number of rules and by its finite rules base.</a:t>
            </a:r>
            <a:endParaRPr lang="bs-Latn-BA" sz="2000" dirty="0">
              <a:solidFill>
                <a:srgbClr val="0000FF"/>
              </a:solidFill>
              <a:latin typeface="Verdana" pitchFamily="34" charset="0"/>
              <a:ea typeface="Verdana" pitchFamily="34" charset="0"/>
              <a:cs typeface="Verdana" pitchFamily="34" charset="0"/>
            </a:endParaRPr>
          </a:p>
          <a:p>
            <a:pPr algn="just">
              <a:spcAft>
                <a:spcPts val="0"/>
              </a:spcAft>
            </a:pPr>
            <a:r>
              <a:rPr lang="hr-HR" sz="2000" dirty="0">
                <a:solidFill>
                  <a:srgbClr val="0000FF"/>
                </a:solidFill>
                <a:latin typeface="Verdana" pitchFamily="34" charset="0"/>
                <a:ea typeface="Verdana" pitchFamily="34" charset="0"/>
                <a:cs typeface="Verdana" pitchFamily="34" charset="0"/>
              </a:rPr>
              <a:t> </a:t>
            </a:r>
            <a:endParaRPr lang="bs-Latn-BA" sz="2000" dirty="0">
              <a:solidFill>
                <a:srgbClr val="0000FF"/>
              </a:solidFill>
              <a:latin typeface="Verdana" pitchFamily="34" charset="0"/>
              <a:ea typeface="Verdana" pitchFamily="34" charset="0"/>
              <a:cs typeface="Verdana" pitchFamily="34" charset="0"/>
            </a:endParaRPr>
          </a:p>
          <a:p>
            <a:pPr algn="just">
              <a:spcAft>
                <a:spcPts val="0"/>
              </a:spcAft>
            </a:pPr>
            <a:r>
              <a:rPr lang="hr-HR" sz="2000" dirty="0">
                <a:solidFill>
                  <a:srgbClr val="FF0000"/>
                </a:solidFill>
                <a:latin typeface="Verdana" pitchFamily="34" charset="0"/>
                <a:ea typeface="Verdana" pitchFamily="34" charset="0"/>
                <a:cs typeface="Verdana" pitchFamily="34" charset="0"/>
              </a:rPr>
              <a:t>Bottom up approach:  where there are no rules :</a:t>
            </a:r>
            <a:r>
              <a:rPr lang="hr-HR" sz="2000" dirty="0">
                <a:solidFill>
                  <a:srgbClr val="0000FF"/>
                </a:solidFill>
                <a:latin typeface="Verdana" pitchFamily="34" charset="0"/>
                <a:ea typeface="Verdana" pitchFamily="34" charset="0"/>
                <a:cs typeface="Verdana" pitchFamily="34" charset="0"/>
              </a:rPr>
              <a:t> </a:t>
            </a:r>
            <a:endParaRPr lang="bs-Latn-BA" sz="20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mj-lt"/>
              <a:buAutoNum type="alphaLcParenR"/>
            </a:pPr>
            <a:r>
              <a:rPr lang="en-GB" sz="2000" dirty="0">
                <a:solidFill>
                  <a:srgbClr val="0000FF"/>
                </a:solidFill>
                <a:latin typeface="Verdana" pitchFamily="34" charset="0"/>
                <a:ea typeface="Verdana" pitchFamily="34" charset="0"/>
                <a:cs typeface="Verdana" pitchFamily="34" charset="0"/>
              </a:rPr>
              <a:t>N</a:t>
            </a:r>
            <a:r>
              <a:rPr lang="hr-HR" sz="2000" dirty="0">
                <a:solidFill>
                  <a:srgbClr val="0000FF"/>
                </a:solidFill>
                <a:latin typeface="Verdana" pitchFamily="34" charset="0"/>
                <a:ea typeface="Verdana" pitchFamily="34" charset="0"/>
                <a:cs typeface="Verdana" pitchFamily="34" charset="0"/>
              </a:rPr>
              <a:t>o models(schema),</a:t>
            </a:r>
            <a:endParaRPr lang="bs-Latn-BA" sz="20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mj-lt"/>
              <a:buAutoNum type="alphaLcParenR"/>
            </a:pPr>
            <a:r>
              <a:rPr lang="hr-HR" sz="2000" dirty="0">
                <a:solidFill>
                  <a:srgbClr val="0000FF"/>
                </a:solidFill>
                <a:latin typeface="Verdana" pitchFamily="34" charset="0"/>
                <a:ea typeface="Verdana" pitchFamily="34" charset="0"/>
                <a:cs typeface="Verdana" pitchFamily="34" charset="0"/>
              </a:rPr>
              <a:t>Linearity</a:t>
            </a:r>
            <a:r>
              <a:rPr lang="en-GB" sz="2000" dirty="0">
                <a:solidFill>
                  <a:srgbClr val="0000FF"/>
                </a:solidFill>
                <a:latin typeface="Verdana" pitchFamily="34" charset="0"/>
                <a:ea typeface="Verdana" pitchFamily="34" charset="0"/>
                <a:cs typeface="Verdana" pitchFamily="34" charset="0"/>
              </a:rPr>
              <a:t>(sequence) a</a:t>
            </a:r>
            <a:r>
              <a:rPr lang="hr-HR" sz="2000" dirty="0">
                <a:solidFill>
                  <a:srgbClr val="0000FF"/>
                </a:solidFill>
                <a:latin typeface="Verdana" pitchFamily="34" charset="0"/>
                <a:ea typeface="Verdana" pitchFamily="34" charset="0"/>
                <a:cs typeface="Verdana" pitchFamily="34" charset="0"/>
              </a:rPr>
              <a:t>nd hierarchy is not known</a:t>
            </a:r>
            <a:endParaRPr lang="bs-Latn-BA" sz="20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mj-lt"/>
              <a:buAutoNum type="alphaLcParenR"/>
            </a:pPr>
            <a:r>
              <a:rPr lang="hr-HR" sz="2000" dirty="0">
                <a:solidFill>
                  <a:srgbClr val="0000FF"/>
                </a:solidFill>
                <a:latin typeface="Verdana" pitchFamily="34" charset="0"/>
                <a:ea typeface="Verdana" pitchFamily="34" charset="0"/>
                <a:cs typeface="Verdana" pitchFamily="34" charset="0"/>
              </a:rPr>
              <a:t>Non deterministic – output is not known </a:t>
            </a:r>
            <a:endParaRPr lang="bs-Latn-BA" sz="20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mj-lt"/>
              <a:buAutoNum type="alphaLcParenR"/>
            </a:pPr>
            <a:r>
              <a:rPr lang="hr-HR" sz="2000" dirty="0">
                <a:solidFill>
                  <a:srgbClr val="0000FF"/>
                </a:solidFill>
                <a:latin typeface="Verdana" pitchFamily="34" charset="0"/>
                <a:ea typeface="Verdana" pitchFamily="34" charset="0"/>
                <a:cs typeface="Verdana" pitchFamily="34" charset="0"/>
              </a:rPr>
              <a:t>Problem domain is not finit</a:t>
            </a:r>
            <a:r>
              <a:rPr lang="en-GB" sz="2000" dirty="0">
                <a:solidFill>
                  <a:srgbClr val="0000FF"/>
                </a:solidFill>
                <a:latin typeface="Verdana" pitchFamily="34" charset="0"/>
                <a:ea typeface="Verdana" pitchFamily="34" charset="0"/>
                <a:cs typeface="Verdana" pitchFamily="34" charset="0"/>
              </a:rPr>
              <a:t>e</a:t>
            </a:r>
          </a:p>
          <a:p>
            <a:pPr marL="342900" lvl="0" indent="-342900" algn="just">
              <a:spcAft>
                <a:spcPts val="0"/>
              </a:spcAft>
            </a:pPr>
            <a:endParaRPr lang="en-GB" sz="2000" dirty="0">
              <a:solidFill>
                <a:srgbClr val="0000FF"/>
              </a:solidFill>
              <a:latin typeface="Verdana" pitchFamily="34" charset="0"/>
              <a:ea typeface="Verdana" pitchFamily="34" charset="0"/>
              <a:cs typeface="Verdana" pitchFamily="34" charset="0"/>
            </a:endParaRPr>
          </a:p>
          <a:p>
            <a:pPr marL="342900" lvl="0" indent="-342900" algn="just">
              <a:spcAft>
                <a:spcPts val="0"/>
              </a:spcAft>
            </a:pPr>
            <a:r>
              <a:rPr lang="hr-HR" sz="2000" dirty="0">
                <a:solidFill>
                  <a:srgbClr val="0000FF"/>
                </a:solidFill>
                <a:latin typeface="Verdana" pitchFamily="34" charset="0"/>
                <a:ea typeface="Verdana" pitchFamily="34" charset="0"/>
                <a:cs typeface="Verdana" pitchFamily="34" charset="0"/>
              </a:rPr>
              <a:t>In contrast – transactional computing is straight forward</a:t>
            </a:r>
            <a:endParaRPr lang="bs-Latn-BA" sz="2000" dirty="0">
              <a:solidFill>
                <a:srgbClr val="0000FF"/>
              </a:solidFill>
              <a:effectLst/>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0993396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drew ng.jpg">
            <a:extLst>
              <a:ext uri="{FF2B5EF4-FFF2-40B4-BE49-F238E27FC236}">
                <a16:creationId xmlns:a16="http://schemas.microsoft.com/office/drawing/2014/main" id="{FB8B61F3-26D2-49D9-9C8F-B8F0872CB8B4}"/>
              </a:ext>
            </a:extLst>
          </p:cNvPr>
          <p:cNvPicPr/>
          <p:nvPr/>
        </p:nvPicPr>
        <p:blipFill>
          <a:blip r:embed="rId2" cstate="print"/>
          <a:stretch>
            <a:fillRect/>
          </a:stretch>
        </p:blipFill>
        <p:spPr>
          <a:xfrm>
            <a:off x="823231" y="1215327"/>
            <a:ext cx="3134408" cy="2089605"/>
          </a:xfrm>
          <a:prstGeom prst="rect">
            <a:avLst/>
          </a:prstGeom>
        </p:spPr>
      </p:pic>
      <p:pic>
        <p:nvPicPr>
          <p:cNvPr id="3" name="Picture 2" descr="andrew ng cats.png">
            <a:extLst>
              <a:ext uri="{FF2B5EF4-FFF2-40B4-BE49-F238E27FC236}">
                <a16:creationId xmlns:a16="http://schemas.microsoft.com/office/drawing/2014/main" id="{B164ECF3-CFF6-4BF9-85C0-FE01A8AA60C7}"/>
              </a:ext>
            </a:extLst>
          </p:cNvPr>
          <p:cNvPicPr/>
          <p:nvPr/>
        </p:nvPicPr>
        <p:blipFill>
          <a:blip r:embed="rId3" cstate="print"/>
          <a:stretch>
            <a:fillRect/>
          </a:stretch>
        </p:blipFill>
        <p:spPr>
          <a:xfrm>
            <a:off x="5257225" y="1166543"/>
            <a:ext cx="2995954" cy="2746291"/>
          </a:xfrm>
          <a:prstGeom prst="rect">
            <a:avLst/>
          </a:prstGeom>
        </p:spPr>
      </p:pic>
      <p:sp>
        <p:nvSpPr>
          <p:cNvPr id="4" name="Rectangle 10">
            <a:extLst>
              <a:ext uri="{FF2B5EF4-FFF2-40B4-BE49-F238E27FC236}">
                <a16:creationId xmlns:a16="http://schemas.microsoft.com/office/drawing/2014/main" id="{B816946E-B974-49EA-A239-CA44B677E3EE}"/>
              </a:ext>
            </a:extLst>
          </p:cNvPr>
          <p:cNvSpPr>
            <a:spLocks noChangeArrowheads="1"/>
          </p:cNvSpPr>
          <p:nvPr/>
        </p:nvSpPr>
        <p:spPr bwMode="auto">
          <a:xfrm>
            <a:off x="865813" y="4409470"/>
            <a:ext cx="7568973" cy="1605568"/>
          </a:xfrm>
          <a:prstGeom prst="rect">
            <a:avLst/>
          </a:prstGeom>
          <a:noFill/>
          <a:ln w="12700">
            <a:noFill/>
            <a:miter lim="800000"/>
            <a:headEnd type="none" w="sm" len="sm"/>
            <a:tailEnd type="none" w="sm" len="sm"/>
          </a:ln>
        </p:spPr>
        <p:txBody>
          <a:bodyPr wrap="square">
            <a:spAutoFit/>
          </a:bodyPr>
          <a:lstStyle/>
          <a:p>
            <a:pPr marL="342900" lvl="0" indent="-342900">
              <a:spcAft>
                <a:spcPts val="1125"/>
              </a:spcAft>
              <a:buFont typeface="Symbol"/>
              <a:buChar char=""/>
            </a:pPr>
            <a:r>
              <a:rPr lang="hr-HR" sz="1600" dirty="0">
                <a:solidFill>
                  <a:srgbClr val="FF0000"/>
                </a:solidFill>
                <a:latin typeface="Verdana" pitchFamily="34" charset="0"/>
                <a:ea typeface="Verdana" pitchFamily="34" charset="0"/>
                <a:cs typeface="Verdana" pitchFamily="34" charset="0"/>
              </a:rPr>
              <a:t>10 million images</a:t>
            </a:r>
            <a:r>
              <a:rPr lang="hr-HR" sz="1600" dirty="0">
                <a:solidFill>
                  <a:srgbClr val="0000FF"/>
                </a:solidFill>
                <a:latin typeface="Verdana" pitchFamily="34" charset="0"/>
                <a:ea typeface="Verdana" pitchFamily="34" charset="0"/>
                <a:cs typeface="Verdana" pitchFamily="34" charset="0"/>
              </a:rPr>
              <a:t> from YouTube videos – recognise pictures of Cats  - without telling what a cat is</a:t>
            </a:r>
            <a:endParaRPr lang="bs-Latn-BA" sz="1600" dirty="0">
              <a:solidFill>
                <a:srgbClr val="0000FF"/>
              </a:solidFill>
              <a:latin typeface="Verdana" pitchFamily="34" charset="0"/>
              <a:ea typeface="Verdana" pitchFamily="34" charset="0"/>
              <a:cs typeface="Verdana" pitchFamily="34" charset="0"/>
            </a:endParaRPr>
          </a:p>
          <a:p>
            <a:pPr marL="342900" lvl="0" indent="-342900">
              <a:spcAft>
                <a:spcPts val="1125"/>
              </a:spcAft>
              <a:buFont typeface="Symbol"/>
              <a:buChar char=""/>
            </a:pPr>
            <a:r>
              <a:rPr lang="en-GB" sz="1600" dirty="0">
                <a:solidFill>
                  <a:srgbClr val="0000FF"/>
                </a:solidFill>
                <a:latin typeface="Verdana" pitchFamily="34" charset="0"/>
                <a:ea typeface="Verdana" pitchFamily="34" charset="0"/>
                <a:cs typeface="Verdana" pitchFamily="34" charset="0"/>
              </a:rPr>
              <a:t>A</a:t>
            </a:r>
            <a:r>
              <a:rPr lang="hr-HR" sz="1600" dirty="0">
                <a:solidFill>
                  <a:srgbClr val="0000FF"/>
                </a:solidFill>
                <a:latin typeface="Verdana" pitchFamily="34" charset="0"/>
                <a:ea typeface="Verdana" pitchFamily="34" charset="0"/>
                <a:cs typeface="Verdana" pitchFamily="34" charset="0"/>
              </a:rPr>
              <a:t>pply them to </a:t>
            </a:r>
            <a:r>
              <a:rPr lang="hr-HR" sz="1600">
                <a:solidFill>
                  <a:srgbClr val="FF0000"/>
                </a:solidFill>
                <a:latin typeface="Verdana" pitchFamily="34" charset="0"/>
                <a:ea typeface="Verdana" pitchFamily="34" charset="0"/>
                <a:cs typeface="Verdana" pitchFamily="34" charset="0"/>
              </a:rPr>
              <a:t>real problems</a:t>
            </a:r>
            <a:r>
              <a:rPr lang="hr-HR" sz="1600">
                <a:solidFill>
                  <a:srgbClr val="0000FF"/>
                </a:solidFill>
                <a:latin typeface="Verdana" pitchFamily="34" charset="0"/>
                <a:ea typeface="Verdana" pitchFamily="34" charset="0"/>
                <a:cs typeface="Verdana" pitchFamily="34" charset="0"/>
              </a:rPr>
              <a:t> </a:t>
            </a:r>
            <a:r>
              <a:rPr lang="hr-HR" sz="1600" dirty="0">
                <a:solidFill>
                  <a:srgbClr val="0000FF"/>
                </a:solidFill>
                <a:latin typeface="Verdana" pitchFamily="34" charset="0"/>
                <a:ea typeface="Verdana" pitchFamily="34" charset="0"/>
                <a:cs typeface="Verdana" pitchFamily="34" charset="0"/>
              </a:rPr>
              <a:t>such as image recognition, search, and natural-language understanding,</a:t>
            </a:r>
            <a:endParaRPr lang="bs-Latn-BA" sz="1600" dirty="0">
              <a:solidFill>
                <a:srgbClr val="0000FF"/>
              </a:solidFill>
              <a:latin typeface="Verdana" pitchFamily="34" charset="0"/>
              <a:ea typeface="Verdana" pitchFamily="34" charset="0"/>
              <a:cs typeface="Verdana" pitchFamily="34" charset="0"/>
            </a:endParaRPr>
          </a:p>
          <a:p>
            <a:pPr eaLnBrk="0" hangingPunct="0"/>
            <a:r>
              <a:rPr lang="en-GB" sz="1600" dirty="0">
                <a:solidFill>
                  <a:srgbClr val="0000FF"/>
                </a:solidFill>
                <a:latin typeface="Verdana" pitchFamily="34" charset="0"/>
              </a:rPr>
              <a:t> </a:t>
            </a:r>
          </a:p>
        </p:txBody>
      </p:sp>
      <p:sp>
        <p:nvSpPr>
          <p:cNvPr id="5" name="Rectangle 9">
            <a:extLst>
              <a:ext uri="{FF2B5EF4-FFF2-40B4-BE49-F238E27FC236}">
                <a16:creationId xmlns:a16="http://schemas.microsoft.com/office/drawing/2014/main" id="{FA4E2EB7-3779-4132-8373-8A546E6C60DC}"/>
              </a:ext>
            </a:extLst>
          </p:cNvPr>
          <p:cNvSpPr>
            <a:spLocks noChangeArrowheads="1"/>
          </p:cNvSpPr>
          <p:nvPr/>
        </p:nvSpPr>
        <p:spPr bwMode="auto">
          <a:xfrm>
            <a:off x="604383" y="4255937"/>
            <a:ext cx="7915275" cy="1571173"/>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0094429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inanankalpler.net/wp-content/uploads/2013/07/siri-apple.jpg">
            <a:extLst>
              <a:ext uri="{FF2B5EF4-FFF2-40B4-BE49-F238E27FC236}">
                <a16:creationId xmlns:a16="http://schemas.microsoft.com/office/drawing/2014/main" id="{B55639D3-235A-4749-A4BB-B927E514C8E6}"/>
              </a:ext>
            </a:extLst>
          </p:cNvPr>
          <p:cNvPicPr/>
          <p:nvPr/>
        </p:nvPicPr>
        <p:blipFill>
          <a:blip r:embed="rId2" cstate="print"/>
          <a:srcRect/>
          <a:stretch>
            <a:fillRect/>
          </a:stretch>
        </p:blipFill>
        <p:spPr bwMode="auto">
          <a:xfrm>
            <a:off x="542362" y="1604468"/>
            <a:ext cx="3637643" cy="2639787"/>
          </a:xfrm>
          <a:prstGeom prst="rect">
            <a:avLst/>
          </a:prstGeom>
          <a:noFill/>
          <a:ln w="9525">
            <a:noFill/>
            <a:miter lim="800000"/>
            <a:headEnd/>
            <a:tailEnd/>
          </a:ln>
        </p:spPr>
      </p:pic>
      <p:pic>
        <p:nvPicPr>
          <p:cNvPr id="3" name="Picture 2" descr="http://a.dilcdn.com/bl/wp-content/uploads/sites/8/2013/10/facebook-and-facial-recognition.jpg">
            <a:extLst>
              <a:ext uri="{FF2B5EF4-FFF2-40B4-BE49-F238E27FC236}">
                <a16:creationId xmlns:a16="http://schemas.microsoft.com/office/drawing/2014/main" id="{92491494-1064-4869-8650-EEB5E5D15742}"/>
              </a:ext>
            </a:extLst>
          </p:cNvPr>
          <p:cNvPicPr/>
          <p:nvPr/>
        </p:nvPicPr>
        <p:blipFill>
          <a:blip r:embed="rId3" cstate="print"/>
          <a:srcRect/>
          <a:stretch>
            <a:fillRect/>
          </a:stretch>
        </p:blipFill>
        <p:spPr bwMode="auto">
          <a:xfrm>
            <a:off x="4827863" y="1744395"/>
            <a:ext cx="3716062" cy="2359932"/>
          </a:xfrm>
          <a:prstGeom prst="rect">
            <a:avLst/>
          </a:prstGeom>
          <a:noFill/>
          <a:ln w="9525">
            <a:noFill/>
            <a:miter lim="800000"/>
            <a:headEnd/>
            <a:tailEnd/>
          </a:ln>
        </p:spPr>
      </p:pic>
    </p:spTree>
    <p:extLst>
      <p:ext uri="{BB962C8B-B14F-4D97-AF65-F5344CB8AC3E}">
        <p14:creationId xmlns:p14="http://schemas.microsoft.com/office/powerpoint/2010/main" val="2639404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4044C0-01C1-418B-88E6-01671D3AD74C}"/>
              </a:ext>
            </a:extLst>
          </p:cNvPr>
          <p:cNvSpPr/>
          <p:nvPr/>
        </p:nvSpPr>
        <p:spPr>
          <a:xfrm>
            <a:off x="226871" y="1000576"/>
            <a:ext cx="8187019" cy="5203989"/>
          </a:xfrm>
          <a:prstGeom prst="rect">
            <a:avLst/>
          </a:prstGeom>
        </p:spPr>
        <p:txBody>
          <a:bodyPr wrap="square">
            <a:spAutoFit/>
          </a:bodyPr>
          <a:lstStyle/>
          <a:p>
            <a:pPr algn="just">
              <a:spcBef>
                <a:spcPts val="1000"/>
              </a:spcBef>
              <a:spcAft>
                <a:spcPts val="0"/>
              </a:spcAft>
            </a:pPr>
            <a:r>
              <a:rPr lang="bs-Latn-BA" sz="1900" b="1" dirty="0">
                <a:solidFill>
                  <a:srgbClr val="0000FF"/>
                </a:solidFill>
                <a:latin typeface="Verdana" pitchFamily="34" charset="0"/>
                <a:ea typeface="Verdana" pitchFamily="34" charset="0"/>
                <a:cs typeface="Verdana" pitchFamily="34" charset="0"/>
              </a:rPr>
              <a:t>Big Data – training big Data </a:t>
            </a:r>
          </a:p>
          <a:p>
            <a:pPr marL="342900" lvl="0" indent="-342900" algn="just">
              <a:spcAft>
                <a:spcPts val="1125"/>
              </a:spcAft>
              <a:buFont typeface="Symbol"/>
              <a:buChar char=""/>
            </a:pPr>
            <a:r>
              <a:rPr lang="hr-HR" sz="1900" dirty="0">
                <a:solidFill>
                  <a:srgbClr val="0000FF"/>
                </a:solidFill>
                <a:latin typeface="Verdana" pitchFamily="34" charset="0"/>
                <a:ea typeface="Verdana" pitchFamily="34" charset="0"/>
                <a:cs typeface="Verdana" pitchFamily="34" charset="0"/>
              </a:rPr>
              <a:t>Siri and Facebook face recogniton </a:t>
            </a:r>
            <a:endParaRPr lang="bs-Latn-BA" sz="19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Symbol"/>
              <a:buChar char=""/>
            </a:pPr>
            <a:r>
              <a:rPr lang="hr-HR" sz="1900" dirty="0">
                <a:solidFill>
                  <a:srgbClr val="0000FF"/>
                </a:solidFill>
                <a:latin typeface="Verdana" pitchFamily="34" charset="0"/>
                <a:ea typeface="Verdana" pitchFamily="34" charset="0"/>
                <a:cs typeface="Verdana" pitchFamily="34" charset="0"/>
              </a:rPr>
              <a:t>The idea here is to learn from experience. The experience was provided by </a:t>
            </a:r>
            <a:r>
              <a:rPr lang="hr-HR" sz="1900" dirty="0">
                <a:solidFill>
                  <a:srgbClr val="FF0000"/>
                </a:solidFill>
                <a:latin typeface="Verdana" pitchFamily="34" charset="0"/>
                <a:ea typeface="Verdana" pitchFamily="34" charset="0"/>
                <a:cs typeface="Verdana" pitchFamily="34" charset="0"/>
              </a:rPr>
              <a:t>‘labelled data’. (Spam/No spam)</a:t>
            </a:r>
            <a:r>
              <a:rPr lang="hr-HR" sz="1900" dirty="0">
                <a:solidFill>
                  <a:srgbClr val="0000FF"/>
                </a:solidFill>
                <a:latin typeface="Verdana" pitchFamily="34" charset="0"/>
                <a:ea typeface="Verdana" pitchFamily="34" charset="0"/>
                <a:cs typeface="Verdana" pitchFamily="34" charset="0"/>
              </a:rPr>
              <a:t> </a:t>
            </a:r>
            <a:endParaRPr lang="en-GB" sz="1900" dirty="0">
              <a:solidFill>
                <a:srgbClr val="0000FF"/>
              </a:solidFill>
              <a:latin typeface="Verdana" pitchFamily="34" charset="0"/>
              <a:ea typeface="Verdana" pitchFamily="34" charset="0"/>
              <a:cs typeface="Verdana" pitchFamily="34" charset="0"/>
            </a:endParaRPr>
          </a:p>
          <a:p>
            <a:pPr marL="342900" lvl="0" indent="-342900" algn="just">
              <a:spcAft>
                <a:spcPts val="0"/>
              </a:spcAft>
            </a:pPr>
            <a:endParaRPr lang="bs-Latn-BA" sz="19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Symbol"/>
              <a:buChar char=""/>
            </a:pPr>
            <a:r>
              <a:rPr lang="hr-HR" sz="1900" dirty="0">
                <a:solidFill>
                  <a:srgbClr val="0000FF"/>
                </a:solidFill>
                <a:latin typeface="Verdana" pitchFamily="34" charset="0"/>
                <a:ea typeface="Verdana" pitchFamily="34" charset="0"/>
                <a:cs typeface="Verdana" pitchFamily="34" charset="0"/>
              </a:rPr>
              <a:t>However, most data (pictures, video feeds, sounds, etc.) is not labelled and if it is, it’s not labelled well.</a:t>
            </a:r>
            <a:r>
              <a:rPr lang="en-GB" sz="1900" dirty="0">
                <a:solidFill>
                  <a:srgbClr val="0000FF"/>
                </a:solidFill>
                <a:latin typeface="Verdana" pitchFamily="34" charset="0"/>
                <a:ea typeface="Verdana" pitchFamily="34" charset="0"/>
                <a:cs typeface="Verdana" pitchFamily="34" charset="0"/>
              </a:rPr>
              <a:t> </a:t>
            </a:r>
            <a:r>
              <a:rPr lang="hr-HR" sz="1900" dirty="0">
                <a:solidFill>
                  <a:srgbClr val="0000FF"/>
                </a:solidFill>
                <a:latin typeface="Verdana" pitchFamily="34" charset="0"/>
                <a:ea typeface="Verdana" pitchFamily="34" charset="0"/>
                <a:cs typeface="Verdana" pitchFamily="34" charset="0"/>
              </a:rPr>
              <a:t>the problem domain is not finite(there are infinite options)  </a:t>
            </a:r>
            <a:endParaRPr lang="en-GB" sz="19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Symbol"/>
              <a:buChar char=""/>
            </a:pPr>
            <a:endParaRPr lang="bs-Latn-BA" sz="19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Symbol"/>
              <a:buChar char=""/>
            </a:pPr>
            <a:r>
              <a:rPr lang="hr-HR" sz="1900" dirty="0">
                <a:solidFill>
                  <a:srgbClr val="0000FF"/>
                </a:solidFill>
                <a:latin typeface="Verdana" pitchFamily="34" charset="0"/>
                <a:ea typeface="Verdana" pitchFamily="34" charset="0"/>
                <a:cs typeface="Verdana" pitchFamily="34" charset="0"/>
              </a:rPr>
              <a:t>Deep learning systems are possible to implement now </a:t>
            </a:r>
            <a:r>
              <a:rPr lang="hr-HR" sz="1900" dirty="0">
                <a:solidFill>
                  <a:srgbClr val="FF0000"/>
                </a:solidFill>
                <a:latin typeface="Verdana" pitchFamily="34" charset="0"/>
                <a:ea typeface="Verdana" pitchFamily="34" charset="0"/>
                <a:cs typeface="Verdana" pitchFamily="34" charset="0"/>
              </a:rPr>
              <a:t>because of three reasons: High CPU power, Better Algorithms and the availability </a:t>
            </a:r>
            <a:r>
              <a:rPr lang="hr-HR" sz="1900" dirty="0">
                <a:solidFill>
                  <a:srgbClr val="0000FF"/>
                </a:solidFill>
                <a:latin typeface="Verdana" pitchFamily="34" charset="0"/>
                <a:ea typeface="Verdana" pitchFamily="34" charset="0"/>
                <a:cs typeface="Verdana" pitchFamily="34" charset="0"/>
              </a:rPr>
              <a:t>of more data. Over the next few years, these factors will lead to more applications of Deep learning systems</a:t>
            </a:r>
            <a:endParaRPr lang="en-GB" sz="1900" dirty="0">
              <a:solidFill>
                <a:srgbClr val="0000FF"/>
              </a:solidFill>
              <a:latin typeface="Verdana" pitchFamily="34" charset="0"/>
              <a:ea typeface="Verdana" pitchFamily="34" charset="0"/>
              <a:cs typeface="Verdana" pitchFamily="34" charset="0"/>
            </a:endParaRPr>
          </a:p>
          <a:p>
            <a:pPr marL="342900" lvl="0" indent="-342900" algn="just">
              <a:spcAft>
                <a:spcPts val="0"/>
              </a:spcAft>
            </a:pPr>
            <a:endParaRPr lang="en-GB" sz="1900" dirty="0">
              <a:solidFill>
                <a:srgbClr val="0000FF"/>
              </a:solidFill>
              <a:latin typeface="Verdana" pitchFamily="34" charset="0"/>
              <a:ea typeface="Verdana" pitchFamily="34" charset="0"/>
              <a:cs typeface="Verdana" pitchFamily="34" charset="0"/>
            </a:endParaRPr>
          </a:p>
          <a:p>
            <a:pPr marL="342900" lvl="0" indent="-342900" algn="just">
              <a:spcAft>
                <a:spcPts val="0"/>
              </a:spcAft>
              <a:buFont typeface="Symbol"/>
              <a:buChar char=""/>
            </a:pPr>
            <a:r>
              <a:rPr lang="en-GB" sz="1900" dirty="0">
                <a:solidFill>
                  <a:srgbClr val="0000FF"/>
                </a:solidFill>
                <a:effectLst/>
                <a:latin typeface="Verdana" pitchFamily="34" charset="0"/>
                <a:ea typeface="Verdana" pitchFamily="34" charset="0"/>
                <a:cs typeface="Verdana" pitchFamily="34" charset="0"/>
              </a:rPr>
              <a:t>They address problems that humans an find solutions to quickly – ex what is a cat .. Vs what is a dog .. But Computers cannot</a:t>
            </a:r>
            <a:endParaRPr lang="bs-Latn-BA" sz="1900" dirty="0">
              <a:solidFill>
                <a:srgbClr val="0000FF"/>
              </a:solidFill>
              <a:effectLst/>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824508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a:extLst>
              <a:ext uri="{FF2B5EF4-FFF2-40B4-BE49-F238E27FC236}">
                <a16:creationId xmlns:a16="http://schemas.microsoft.com/office/drawing/2014/main" id="{167021B9-E4BE-4B57-AF78-7E9CAB178E90}"/>
              </a:ext>
            </a:extLst>
          </p:cNvPr>
          <p:cNvSpPr>
            <a:spLocks noChangeArrowheads="1"/>
          </p:cNvSpPr>
          <p:nvPr/>
        </p:nvSpPr>
        <p:spPr bwMode="auto">
          <a:xfrm>
            <a:off x="559293" y="3967915"/>
            <a:ext cx="7915275" cy="1571173"/>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latin typeface="Verdana" pitchFamily="34" charset="0"/>
              <a:ea typeface="Verdana" pitchFamily="34" charset="0"/>
              <a:cs typeface="Verdana" pitchFamily="34" charset="0"/>
            </a:endParaRPr>
          </a:p>
        </p:txBody>
      </p:sp>
      <p:sp>
        <p:nvSpPr>
          <p:cNvPr id="5" name="Rectangle 10">
            <a:extLst>
              <a:ext uri="{FF2B5EF4-FFF2-40B4-BE49-F238E27FC236}">
                <a16:creationId xmlns:a16="http://schemas.microsoft.com/office/drawing/2014/main" id="{3AB38EEF-EC62-45EF-88F9-F2F9F45EECEE}"/>
              </a:ext>
            </a:extLst>
          </p:cNvPr>
          <p:cNvSpPr>
            <a:spLocks noChangeArrowheads="1"/>
          </p:cNvSpPr>
          <p:nvPr/>
        </p:nvSpPr>
        <p:spPr bwMode="auto">
          <a:xfrm>
            <a:off x="695576" y="4085185"/>
            <a:ext cx="7568973" cy="1605568"/>
          </a:xfrm>
          <a:prstGeom prst="rect">
            <a:avLst/>
          </a:prstGeom>
          <a:noFill/>
          <a:ln w="12700">
            <a:noFill/>
            <a:miter lim="800000"/>
            <a:headEnd type="none" w="sm" len="sm"/>
            <a:tailEnd type="none" w="sm" len="sm"/>
          </a:ln>
        </p:spPr>
        <p:txBody>
          <a:bodyPr wrap="square">
            <a:spAutoFit/>
          </a:bodyPr>
          <a:lstStyle/>
          <a:p>
            <a:pPr marL="342900" lvl="0" indent="-342900">
              <a:spcAft>
                <a:spcPts val="1125"/>
              </a:spcAft>
              <a:buFont typeface="Symbol"/>
              <a:buChar char=""/>
            </a:pPr>
            <a:r>
              <a:rPr lang="hr-HR" sz="1600" dirty="0">
                <a:solidFill>
                  <a:srgbClr val="0000FF"/>
                </a:solidFill>
                <a:latin typeface="Verdana" pitchFamily="34" charset="0"/>
                <a:ea typeface="Verdana" pitchFamily="34" charset="0"/>
                <a:cs typeface="Verdana" pitchFamily="34" charset="0"/>
              </a:rPr>
              <a:t>10 million images from YouTube videos – recognise pictures of Cats  - without telling what a cat is</a:t>
            </a:r>
            <a:endParaRPr lang="bs-Latn-BA" sz="1600" dirty="0">
              <a:solidFill>
                <a:srgbClr val="0000FF"/>
              </a:solidFill>
              <a:latin typeface="Verdana" pitchFamily="34" charset="0"/>
              <a:ea typeface="Verdana" pitchFamily="34" charset="0"/>
              <a:cs typeface="Verdana" pitchFamily="34" charset="0"/>
            </a:endParaRPr>
          </a:p>
          <a:p>
            <a:pPr marL="342900" lvl="0" indent="-342900">
              <a:spcAft>
                <a:spcPts val="1125"/>
              </a:spcAft>
              <a:buFont typeface="Symbol"/>
              <a:buChar char=""/>
            </a:pPr>
            <a:r>
              <a:rPr lang="en-GB" sz="1600" dirty="0">
                <a:solidFill>
                  <a:srgbClr val="0000FF"/>
                </a:solidFill>
                <a:latin typeface="Verdana" pitchFamily="34" charset="0"/>
                <a:ea typeface="Verdana" pitchFamily="34" charset="0"/>
                <a:cs typeface="Verdana" pitchFamily="34" charset="0"/>
              </a:rPr>
              <a:t>A</a:t>
            </a:r>
            <a:r>
              <a:rPr lang="hr-HR" sz="1600" dirty="0">
                <a:solidFill>
                  <a:srgbClr val="0000FF"/>
                </a:solidFill>
                <a:latin typeface="Verdana" pitchFamily="34" charset="0"/>
                <a:ea typeface="Verdana" pitchFamily="34" charset="0"/>
                <a:cs typeface="Verdana" pitchFamily="34" charset="0"/>
              </a:rPr>
              <a:t>pply them to real problems” such as image recognition, search, and natural-language understanding,</a:t>
            </a:r>
            <a:endParaRPr lang="bs-Latn-BA" sz="1600" dirty="0">
              <a:solidFill>
                <a:srgbClr val="0000FF"/>
              </a:solidFill>
              <a:latin typeface="Verdana" pitchFamily="34" charset="0"/>
              <a:ea typeface="Verdana" pitchFamily="34" charset="0"/>
              <a:cs typeface="Verdana" pitchFamily="34" charset="0"/>
            </a:endParaRPr>
          </a:p>
          <a:p>
            <a:pPr eaLnBrk="0" hangingPunct="0"/>
            <a:r>
              <a:rPr lang="en-GB" sz="1600" dirty="0">
                <a:solidFill>
                  <a:srgbClr val="0000FF"/>
                </a:solidFill>
                <a:latin typeface="Verdana" pitchFamily="34" charset="0"/>
              </a:rPr>
              <a:t> </a:t>
            </a:r>
          </a:p>
        </p:txBody>
      </p:sp>
      <p:pic>
        <p:nvPicPr>
          <p:cNvPr id="2050" name="Picture 2" descr="Image: kid with a dog">
            <a:extLst>
              <a:ext uri="{FF2B5EF4-FFF2-40B4-BE49-F238E27FC236}">
                <a16:creationId xmlns:a16="http://schemas.microsoft.com/office/drawing/2014/main" id="{DB0A7555-5E00-4071-8FF1-0FDC28D59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012" y="1143906"/>
            <a:ext cx="3898075" cy="25901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2F19B1-F7EC-4030-BFBD-8B04E5182BD1}"/>
              </a:ext>
            </a:extLst>
          </p:cNvPr>
          <p:cNvSpPr txBox="1"/>
          <p:nvPr/>
        </p:nvSpPr>
        <p:spPr>
          <a:xfrm>
            <a:off x="559292" y="5808023"/>
            <a:ext cx="7841543" cy="646331"/>
          </a:xfrm>
          <a:prstGeom prst="rect">
            <a:avLst/>
          </a:prstGeom>
          <a:noFill/>
        </p:spPr>
        <p:txBody>
          <a:bodyPr wrap="square">
            <a:spAutoFit/>
          </a:bodyPr>
          <a:lstStyle/>
          <a:p>
            <a:r>
              <a:rPr lang="en-GB" sz="1200" dirty="0"/>
              <a:t>Image source: </a:t>
            </a:r>
            <a:r>
              <a:rPr lang="en-GB" sz="1200" dirty="0">
                <a:hlinkClick r:id="rId3"/>
              </a:rPr>
              <a:t>https://www.nbcnews.com/health/kids-health/here-s-reason-get-puppy-kids-pets-have-less-anxiety-n469591</a:t>
            </a:r>
            <a:r>
              <a:rPr lang="en-GB" sz="1200" dirty="0"/>
              <a:t>  and chess (Wikipedia)</a:t>
            </a:r>
          </a:p>
          <a:p>
            <a:endParaRPr lang="en-GB" sz="1200" dirty="0"/>
          </a:p>
        </p:txBody>
      </p:sp>
      <p:pic>
        <p:nvPicPr>
          <p:cNvPr id="2052" name="Picture 4" descr="Outline of chess - Wikipedia">
            <a:extLst>
              <a:ext uri="{FF2B5EF4-FFF2-40B4-BE49-F238E27FC236}">
                <a16:creationId xmlns:a16="http://schemas.microsoft.com/office/drawing/2014/main" id="{D4214D41-87D7-4AE8-A0D5-977961E6A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07" y="1220325"/>
            <a:ext cx="3429571" cy="251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5349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9C1706-31C6-4FEE-A9D5-40F27C3CCECB}"/>
              </a:ext>
            </a:extLst>
          </p:cNvPr>
          <p:cNvSpPr/>
          <p:nvPr/>
        </p:nvSpPr>
        <p:spPr>
          <a:xfrm>
            <a:off x="157862" y="1072130"/>
            <a:ext cx="8325037" cy="4929555"/>
          </a:xfrm>
          <a:prstGeom prst="rect">
            <a:avLst/>
          </a:prstGeom>
        </p:spPr>
        <p:txBody>
          <a:bodyPr wrap="square">
            <a:spAutoFit/>
          </a:bodyPr>
          <a:lstStyle/>
          <a:p>
            <a:pPr algn="just">
              <a:spcBef>
                <a:spcPts val="1000"/>
              </a:spcBef>
              <a:spcAft>
                <a:spcPts val="0"/>
              </a:spcAft>
            </a:pPr>
            <a:r>
              <a:rPr lang="en-GB" sz="1800" b="1" dirty="0">
                <a:solidFill>
                  <a:srgbClr val="0000FF"/>
                </a:solidFill>
                <a:latin typeface="Verdana" pitchFamily="34" charset="0"/>
                <a:ea typeface="Verdana" pitchFamily="34" charset="0"/>
                <a:cs typeface="Verdana" pitchFamily="34" charset="0"/>
              </a:rPr>
              <a:t>Chess vs. Cat: </a:t>
            </a:r>
            <a:r>
              <a:rPr lang="bs-Latn-BA" sz="1800" b="1" dirty="0">
                <a:solidFill>
                  <a:srgbClr val="0000FF"/>
                </a:solidFill>
                <a:latin typeface="Verdana" pitchFamily="34" charset="0"/>
                <a:ea typeface="Verdana" pitchFamily="34" charset="0"/>
                <a:cs typeface="Verdana" pitchFamily="34" charset="0"/>
              </a:rPr>
              <a:t>Second is very hard (for a Compuer) but is easy for a Child!  </a:t>
            </a:r>
          </a:p>
          <a:p>
            <a:pPr algn="just">
              <a:spcBef>
                <a:spcPts val="1000"/>
              </a:spcBef>
              <a:spcAft>
                <a:spcPts val="0"/>
              </a:spcAft>
            </a:pPr>
            <a:r>
              <a:rPr lang="bs-Latn-BA" sz="1800" b="1" dirty="0">
                <a:solidFill>
                  <a:srgbClr val="0000FF"/>
                </a:solidFill>
                <a:latin typeface="Verdana" pitchFamily="34" charset="0"/>
                <a:ea typeface="Verdana" pitchFamily="34" charset="0"/>
                <a:cs typeface="Verdana" pitchFamily="34" charset="0"/>
              </a:rPr>
              <a:t>How does Deep Learning help to solve the intuitive problem</a:t>
            </a:r>
          </a:p>
          <a:p>
            <a:pPr algn="just">
              <a:spcAft>
                <a:spcPts val="0"/>
              </a:spcAft>
            </a:pPr>
            <a:r>
              <a:rPr lang="hr-HR" sz="1800" dirty="0">
                <a:solidFill>
                  <a:srgbClr val="0000FF"/>
                </a:solidFill>
                <a:latin typeface="Verdana" pitchFamily="34" charset="0"/>
                <a:ea typeface="Verdana" pitchFamily="34" charset="0"/>
                <a:cs typeface="Verdana" pitchFamily="34" charset="0"/>
              </a:rPr>
              <a:t>The whole objective of Deep Learning is to solve </a:t>
            </a:r>
            <a:r>
              <a:rPr lang="hr-HR" sz="1800" dirty="0">
                <a:solidFill>
                  <a:srgbClr val="FF0000"/>
                </a:solidFill>
                <a:latin typeface="Verdana" pitchFamily="34" charset="0"/>
                <a:ea typeface="Verdana" pitchFamily="34" charset="0"/>
                <a:cs typeface="Verdana" pitchFamily="34" charset="0"/>
              </a:rPr>
              <a:t>‘intuitive’ problems i.e. problems characterized by High dimensionality and no rules</a:t>
            </a:r>
            <a:r>
              <a:rPr lang="hr-HR" sz="1800" dirty="0">
                <a:solidFill>
                  <a:srgbClr val="0000FF"/>
                </a:solidFill>
                <a:latin typeface="Verdana" pitchFamily="34" charset="0"/>
                <a:ea typeface="Verdana" pitchFamily="34" charset="0"/>
                <a:cs typeface="Verdana" pitchFamily="34" charset="0"/>
              </a:rPr>
              <a:t>.  </a:t>
            </a:r>
            <a:endParaRPr lang="bs-Latn-BA" sz="1800" dirty="0">
              <a:solidFill>
                <a:srgbClr val="0000FF"/>
              </a:solidFill>
              <a:latin typeface="Verdana" pitchFamily="34" charset="0"/>
              <a:ea typeface="Verdana" pitchFamily="34" charset="0"/>
              <a:cs typeface="Verdana" pitchFamily="34" charset="0"/>
            </a:endParaRPr>
          </a:p>
          <a:p>
            <a:pPr algn="just">
              <a:spcAft>
                <a:spcPts val="0"/>
              </a:spcAft>
            </a:pPr>
            <a:r>
              <a:rPr lang="hr-HR" sz="1800" dirty="0">
                <a:solidFill>
                  <a:srgbClr val="0000FF"/>
                </a:solidFill>
                <a:latin typeface="Verdana" pitchFamily="34" charset="0"/>
                <a:ea typeface="Verdana" pitchFamily="34" charset="0"/>
                <a:cs typeface="Verdana" pitchFamily="34" charset="0"/>
              </a:rPr>
              <a:t> </a:t>
            </a:r>
            <a:endParaRPr lang="bs-Latn-BA" sz="1800" dirty="0">
              <a:solidFill>
                <a:srgbClr val="0000FF"/>
              </a:solidFill>
              <a:latin typeface="Verdana" pitchFamily="34" charset="0"/>
              <a:ea typeface="Verdana" pitchFamily="34" charset="0"/>
              <a:cs typeface="Verdana" pitchFamily="34" charset="0"/>
            </a:endParaRPr>
          </a:p>
          <a:p>
            <a:pPr algn="just">
              <a:spcAft>
                <a:spcPts val="0"/>
              </a:spcAft>
            </a:pPr>
            <a:r>
              <a:rPr lang="hr-HR" sz="1800" b="1" dirty="0">
                <a:solidFill>
                  <a:srgbClr val="0000FF"/>
                </a:solidFill>
                <a:latin typeface="Verdana" pitchFamily="34" charset="0"/>
                <a:ea typeface="Verdana" pitchFamily="34" charset="0"/>
                <a:cs typeface="Verdana" pitchFamily="34" charset="0"/>
              </a:rPr>
              <a:t>Deep learning allows computers to solve intuitive problems because</a:t>
            </a:r>
            <a:r>
              <a:rPr lang="hr-HR" sz="1800" dirty="0">
                <a:solidFill>
                  <a:srgbClr val="0000FF"/>
                </a:solidFill>
                <a:latin typeface="Verdana" pitchFamily="34" charset="0"/>
                <a:ea typeface="Verdana" pitchFamily="34" charset="0"/>
                <a:cs typeface="Verdana" pitchFamily="34" charset="0"/>
              </a:rPr>
              <a:t>:</a:t>
            </a:r>
            <a:endParaRPr lang="bs-Latn-BA" sz="1800" dirty="0">
              <a:solidFill>
                <a:srgbClr val="0000FF"/>
              </a:solidFill>
              <a:latin typeface="Verdana" pitchFamily="34" charset="0"/>
              <a:ea typeface="Verdana" pitchFamily="34" charset="0"/>
              <a:cs typeface="Verdana" pitchFamily="34" charset="0"/>
            </a:endParaRPr>
          </a:p>
          <a:p>
            <a:pPr marL="342900" lvl="0" indent="-342900" algn="just">
              <a:spcAft>
                <a:spcPts val="0"/>
              </a:spcAft>
              <a:buSzPts val="1000"/>
              <a:buFont typeface="Symbol"/>
              <a:buChar char=""/>
              <a:tabLst>
                <a:tab pos="457200" algn="l"/>
              </a:tabLst>
            </a:pPr>
            <a:r>
              <a:rPr lang="bs-Latn-BA" sz="1800" dirty="0">
                <a:solidFill>
                  <a:srgbClr val="0000FF"/>
                </a:solidFill>
                <a:latin typeface="Verdana" pitchFamily="34" charset="0"/>
                <a:ea typeface="Verdana" pitchFamily="34" charset="0"/>
                <a:cs typeface="Verdana" pitchFamily="34" charset="0"/>
              </a:rPr>
              <a:t>With Deep learning, Computers can learn from experience but also can understand the world in terms of a </a:t>
            </a:r>
            <a:r>
              <a:rPr lang="bs-Latn-BA" sz="1800" b="1" dirty="0">
                <a:solidFill>
                  <a:srgbClr val="FF0000"/>
                </a:solidFill>
                <a:latin typeface="Verdana" pitchFamily="34" charset="0"/>
                <a:ea typeface="Verdana" pitchFamily="34" charset="0"/>
                <a:cs typeface="Verdana" pitchFamily="34" charset="0"/>
              </a:rPr>
              <a:t>hierarchy of concepts</a:t>
            </a:r>
            <a:r>
              <a:rPr lang="bs-Latn-BA" sz="1800" dirty="0">
                <a:solidFill>
                  <a:srgbClr val="0000FF"/>
                </a:solidFill>
                <a:latin typeface="Verdana" pitchFamily="34" charset="0"/>
                <a:ea typeface="Verdana" pitchFamily="34" charset="0"/>
                <a:cs typeface="Verdana" pitchFamily="34" charset="0"/>
              </a:rPr>
              <a:t> – where each concept is defined in terms of simpler concepts.</a:t>
            </a:r>
          </a:p>
          <a:p>
            <a:pPr marL="342900" lvl="0" indent="-342900" algn="just">
              <a:spcAft>
                <a:spcPts val="0"/>
              </a:spcAft>
              <a:buSzPts val="1000"/>
              <a:buFont typeface="Symbol"/>
              <a:buChar char=""/>
              <a:tabLst>
                <a:tab pos="457200" algn="l"/>
              </a:tabLst>
            </a:pPr>
            <a:r>
              <a:rPr lang="bs-Latn-BA" sz="1800" dirty="0">
                <a:solidFill>
                  <a:srgbClr val="0000FF"/>
                </a:solidFill>
                <a:latin typeface="Verdana" pitchFamily="34" charset="0"/>
                <a:ea typeface="Verdana" pitchFamily="34" charset="0"/>
                <a:cs typeface="Verdana" pitchFamily="34" charset="0"/>
              </a:rPr>
              <a:t>The hierarchy of concepts is built ‘</a:t>
            </a:r>
            <a:r>
              <a:rPr lang="bs-Latn-BA" sz="1800" dirty="0">
                <a:solidFill>
                  <a:srgbClr val="FF0000"/>
                </a:solidFill>
                <a:latin typeface="Verdana" pitchFamily="34" charset="0"/>
                <a:ea typeface="Verdana" pitchFamily="34" charset="0"/>
                <a:cs typeface="Verdana" pitchFamily="34" charset="0"/>
              </a:rPr>
              <a:t>bottom up’ without predefined rules </a:t>
            </a:r>
          </a:p>
          <a:p>
            <a:pPr marL="342900" lvl="0" indent="-342900" algn="just">
              <a:spcAft>
                <a:spcPts val="0"/>
              </a:spcAft>
              <a:buSzPts val="1000"/>
              <a:buFont typeface="Symbol"/>
              <a:buChar char=""/>
              <a:tabLst>
                <a:tab pos="457200" algn="l"/>
              </a:tabLst>
            </a:pPr>
            <a:r>
              <a:rPr lang="bs-Latn-BA" sz="1800" dirty="0">
                <a:solidFill>
                  <a:srgbClr val="0000FF"/>
                </a:solidFill>
                <a:latin typeface="Verdana" pitchFamily="34" charset="0"/>
                <a:ea typeface="Verdana" pitchFamily="34" charset="0"/>
                <a:cs typeface="Verdana" pitchFamily="34" charset="0"/>
              </a:rPr>
              <a:t>This is </a:t>
            </a:r>
            <a:r>
              <a:rPr lang="bs-Latn-BA" sz="1800" b="1" dirty="0">
                <a:solidFill>
                  <a:srgbClr val="FF0000"/>
                </a:solidFill>
                <a:latin typeface="Verdana" pitchFamily="34" charset="0"/>
                <a:ea typeface="Verdana" pitchFamily="34" charset="0"/>
                <a:cs typeface="Verdana" pitchFamily="34" charset="0"/>
              </a:rPr>
              <a:t>similar to the way a child learns ‘what a dog is’ </a:t>
            </a:r>
            <a:r>
              <a:rPr lang="bs-Latn-BA" sz="1800" dirty="0">
                <a:solidFill>
                  <a:srgbClr val="0000FF"/>
                </a:solidFill>
                <a:latin typeface="Verdana" pitchFamily="34" charset="0"/>
                <a:ea typeface="Verdana" pitchFamily="34" charset="0"/>
                <a:cs typeface="Verdana" pitchFamily="34" charset="0"/>
              </a:rPr>
              <a:t>i.e. by understanding the sub-components of a concept ex  the behavior(barking), shape of the head, the tail, the fur etc and then putting these concepts in one bigger idea i.e. the Dog itself.</a:t>
            </a:r>
            <a:endParaRPr lang="bs-Latn-BA" sz="1800" dirty="0">
              <a:solidFill>
                <a:srgbClr val="0000FF"/>
              </a:solidFill>
              <a:effectLst/>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679270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opengardensblog.futuretext.com/wp-content/uploads/2015/05/Deep-learning-Data-science-iot-3-300x235.jpg">
            <a:hlinkClick r:id="rId2"/>
            <a:extLst>
              <a:ext uri="{FF2B5EF4-FFF2-40B4-BE49-F238E27FC236}">
                <a16:creationId xmlns:a16="http://schemas.microsoft.com/office/drawing/2014/main" id="{C6156B27-03E3-4EAF-AEFA-0CC0A8B470DB}"/>
              </a:ext>
            </a:extLst>
          </p:cNvPr>
          <p:cNvPicPr/>
          <p:nvPr/>
        </p:nvPicPr>
        <p:blipFill>
          <a:blip r:embed="rId3" cstate="print"/>
          <a:srcRect/>
          <a:stretch>
            <a:fillRect/>
          </a:stretch>
        </p:blipFill>
        <p:spPr bwMode="auto">
          <a:xfrm>
            <a:off x="525541" y="1072130"/>
            <a:ext cx="7618030" cy="4411888"/>
          </a:xfrm>
          <a:prstGeom prst="rect">
            <a:avLst/>
          </a:prstGeom>
          <a:noFill/>
          <a:ln w="9525">
            <a:noFill/>
            <a:miter lim="800000"/>
            <a:headEnd/>
            <a:tailEnd/>
          </a:ln>
        </p:spPr>
      </p:pic>
      <p:sp>
        <p:nvSpPr>
          <p:cNvPr id="3" name="Rectangle 2">
            <a:extLst>
              <a:ext uri="{FF2B5EF4-FFF2-40B4-BE49-F238E27FC236}">
                <a16:creationId xmlns:a16="http://schemas.microsoft.com/office/drawing/2014/main" id="{A4071733-1203-43CD-80E2-9141FCBEF416}"/>
              </a:ext>
            </a:extLst>
          </p:cNvPr>
          <p:cNvSpPr/>
          <p:nvPr/>
        </p:nvSpPr>
        <p:spPr>
          <a:xfrm>
            <a:off x="570820" y="5554908"/>
            <a:ext cx="8069943" cy="338554"/>
          </a:xfrm>
          <a:prstGeom prst="rect">
            <a:avLst/>
          </a:prstGeom>
        </p:spPr>
        <p:txBody>
          <a:bodyPr wrap="square">
            <a:spAutoFit/>
          </a:bodyPr>
          <a:lstStyle/>
          <a:p>
            <a:r>
              <a:rPr lang="hr-HR" sz="1600" dirty="0">
                <a:solidFill>
                  <a:srgbClr val="0000FF"/>
                </a:solidFill>
                <a:latin typeface="Verdana" pitchFamily="34" charset="0"/>
                <a:ea typeface="Verdana" pitchFamily="34" charset="0"/>
                <a:cs typeface="Verdana" pitchFamily="34" charset="0"/>
              </a:rPr>
              <a:t>Image and example source: </a:t>
            </a:r>
            <a:r>
              <a:rPr lang="hr-HR" sz="1600" u="sng" dirty="0">
                <a:solidFill>
                  <a:srgbClr val="0000FF"/>
                </a:solidFill>
                <a:latin typeface="Verdana" pitchFamily="34" charset="0"/>
                <a:ea typeface="Verdana" pitchFamily="34" charset="0"/>
                <a:cs typeface="Verdana" pitchFamily="34" charset="0"/>
                <a:hlinkClick r:id="rId4"/>
              </a:rPr>
              <a:t>Yoshua Bengio book – Deep Learning</a:t>
            </a:r>
            <a:endParaRPr lang="bs-Latn-BA"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285584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2800" y="1035050"/>
            <a:ext cx="6775450" cy="45179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more detailed overview of the general process:</a:t>
            </a:r>
          </a:p>
        </p:txBody>
      </p:sp>
      <p:sp>
        <p:nvSpPr>
          <p:cNvPr id="5" name="TextBox 4">
            <a:extLst>
              <a:ext uri="{FF2B5EF4-FFF2-40B4-BE49-F238E27FC236}">
                <a16:creationId xmlns:a16="http://schemas.microsoft.com/office/drawing/2014/main" id="{0391985E-3EAA-49F4-8A54-A4FEA8E6D33D}"/>
              </a:ext>
            </a:extLst>
          </p:cNvPr>
          <p:cNvSpPr txBox="1"/>
          <p:nvPr/>
        </p:nvSpPr>
        <p:spPr>
          <a:xfrm>
            <a:off x="812799" y="5769477"/>
            <a:ext cx="7230369" cy="461665"/>
          </a:xfrm>
          <a:prstGeom prst="rect">
            <a:avLst/>
          </a:prstGeom>
          <a:noFill/>
        </p:spPr>
        <p:txBody>
          <a:bodyPr wrap="square">
            <a:spAutoFit/>
          </a:bodyPr>
          <a:lstStyle/>
          <a:p>
            <a:r>
              <a:rPr lang="en-GB" sz="1200" dirty="0"/>
              <a:t>Image source: https://towardsdatascience.com/machine-learning-introduction-a-comprehensive-guide-af6712cf68a3</a:t>
            </a:r>
          </a:p>
        </p:txBody>
      </p:sp>
      <p:pic>
        <p:nvPicPr>
          <p:cNvPr id="3074" name="Picture 2" descr="Unsupervised learning models automatically extract features and find patterns in the data.">
            <a:extLst>
              <a:ext uri="{FF2B5EF4-FFF2-40B4-BE49-F238E27FC236}">
                <a16:creationId xmlns:a16="http://schemas.microsoft.com/office/drawing/2014/main" id="{017EE6FF-C32C-4431-A4D8-9EA3ECD19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72" y="2233635"/>
            <a:ext cx="7849000" cy="261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080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184474-C656-4FA6-BD1D-1968AB289C7B}"/>
              </a:ext>
            </a:extLst>
          </p:cNvPr>
          <p:cNvPicPr>
            <a:picLocks noChangeAspect="1"/>
          </p:cNvPicPr>
          <p:nvPr/>
        </p:nvPicPr>
        <p:blipFill>
          <a:blip r:embed="rId2"/>
          <a:stretch>
            <a:fillRect/>
          </a:stretch>
        </p:blipFill>
        <p:spPr>
          <a:xfrm>
            <a:off x="0" y="1389"/>
            <a:ext cx="8640763" cy="6480572"/>
          </a:xfrm>
          <a:prstGeom prst="rect">
            <a:avLst/>
          </a:prstGeom>
        </p:spPr>
      </p:pic>
    </p:spTree>
    <p:extLst>
      <p:ext uri="{BB962C8B-B14F-4D97-AF65-F5344CB8AC3E}">
        <p14:creationId xmlns:p14="http://schemas.microsoft.com/office/powerpoint/2010/main" val="3561919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278255"/>
            <a:ext cx="6775450" cy="4246245"/>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sym typeface="+mn-ea"/>
              </a:rPr>
              <a:t>'I do not come from an academic background. Being self-taught I found many of the higher mathematics to be a little difficult and my 1990 GCSE Maths </a:t>
            </a:r>
            <a:r>
              <a:rPr lang="en-US" sz="1800" dirty="0">
                <a:solidFill>
                  <a:srgbClr val="0000FF"/>
                </a:solidFill>
                <a:latin typeface="Verdana" panose="020B0604030504040204" pitchFamily="34" charset="0"/>
                <a:cs typeface="Verdana" panose="020B0604030504040204" pitchFamily="34" charset="0"/>
                <a:sym typeface="+mn-ea"/>
              </a:rPr>
              <a:t>was being pushed to the limit! However, I’d already used many of the mathematical concepts such as tahn, sigmoid, relu and other tools in both software engineering and hardware designs, </a:t>
            </a:r>
            <a:r>
              <a:rPr lang="en-US" sz="1800" dirty="0">
                <a:solidFill>
                  <a:srgbClr val="FF0000"/>
                </a:solidFill>
                <a:latin typeface="Verdana" panose="020B0604030504040204" pitchFamily="34" charset="0"/>
                <a:cs typeface="Verdana" panose="020B0604030504040204" pitchFamily="34" charset="0"/>
                <a:sym typeface="+mn-ea"/>
              </a:rPr>
              <a:t>so it was about having the confidence in myself to just go for it</a:t>
            </a:r>
            <a:r>
              <a:rPr lang="en-US" sz="1800" dirty="0">
                <a:solidFill>
                  <a:srgbClr val="0000FF"/>
                </a:solidFill>
                <a:latin typeface="Verdana" panose="020B0604030504040204" pitchFamily="34" charset="0"/>
                <a:cs typeface="Verdana" panose="020B0604030504040204" pitchFamily="34" charset="0"/>
                <a:sym typeface="+mn-ea"/>
              </a:rPr>
              <a:t>.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32701-06FA-4118-B08A-5248FAD74F98}"/>
              </a:ext>
            </a:extLst>
          </p:cNvPr>
          <p:cNvSpPr/>
          <p:nvPr/>
        </p:nvSpPr>
        <p:spPr>
          <a:xfrm>
            <a:off x="184149" y="1072130"/>
            <a:ext cx="8272464" cy="4496103"/>
          </a:xfrm>
          <a:prstGeom prst="rect">
            <a:avLst/>
          </a:prstGeom>
        </p:spPr>
        <p:txBody>
          <a:bodyPr wrap="square">
            <a:spAutoFit/>
          </a:bodyPr>
          <a:lstStyle/>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For example: From the pixels, </a:t>
            </a:r>
            <a:r>
              <a:rPr lang="hr-HR" dirty="0">
                <a:solidFill>
                  <a:srgbClr val="FF0000"/>
                </a:solidFill>
                <a:latin typeface="Verdana" panose="020B0604030504040204" pitchFamily="34" charset="0"/>
                <a:ea typeface="Verdana" panose="020B0604030504040204" pitchFamily="34" charset="0"/>
                <a:cs typeface="Verdana" panose="020B0604030504040204" pitchFamily="34" charset="0"/>
              </a:rPr>
              <a:t>the first hidden layer </a:t>
            </a: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identifies the edges</a:t>
            </a:r>
            <a:endParaRPr lang="bs-Latn-BA"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From the edges</a:t>
            </a:r>
            <a:r>
              <a:rPr lang="hr-HR" dirty="0">
                <a:solidFill>
                  <a:srgbClr val="FF0000"/>
                </a:solidFill>
                <a:latin typeface="Verdana" panose="020B0604030504040204" pitchFamily="34" charset="0"/>
                <a:ea typeface="Verdana" panose="020B0604030504040204" pitchFamily="34" charset="0"/>
                <a:cs typeface="Verdana" panose="020B0604030504040204" pitchFamily="34" charset="0"/>
              </a:rPr>
              <a:t>, the second hidden layer </a:t>
            </a: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identifies the corners and contours</a:t>
            </a:r>
            <a:endParaRPr lang="bs-Latn-BA"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From the corners and contours, </a:t>
            </a:r>
            <a:r>
              <a:rPr lang="hr-HR" dirty="0">
                <a:solidFill>
                  <a:srgbClr val="FF0000"/>
                </a:solidFill>
                <a:latin typeface="Verdana" panose="020B0604030504040204" pitchFamily="34" charset="0"/>
                <a:ea typeface="Verdana" panose="020B0604030504040204" pitchFamily="34" charset="0"/>
                <a:cs typeface="Verdana" panose="020B0604030504040204" pitchFamily="34" charset="0"/>
              </a:rPr>
              <a:t>the third hidden layer </a:t>
            </a: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identifies the parts of objects</a:t>
            </a:r>
            <a:endParaRPr lang="bs-Latn-BA"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Finally, from the parts of objects, </a:t>
            </a:r>
            <a:r>
              <a:rPr lang="hr-HR" dirty="0">
                <a:solidFill>
                  <a:srgbClr val="FF0000"/>
                </a:solidFill>
                <a:latin typeface="Verdana" panose="020B0604030504040204" pitchFamily="34" charset="0"/>
                <a:ea typeface="Verdana" panose="020B0604030504040204" pitchFamily="34" charset="0"/>
                <a:cs typeface="Verdana" panose="020B0604030504040204" pitchFamily="34" charset="0"/>
              </a:rPr>
              <a:t>the fourth hidden layer </a:t>
            </a: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identifies whole objects</a:t>
            </a:r>
            <a:endParaRPr lang="bs-Latn-BA"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 </a:t>
            </a:r>
            <a:endParaRPr lang="bs-Latn-BA"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r>
              <a:rPr lang="hr-HR" dirty="0">
                <a:solidFill>
                  <a:srgbClr val="0000FF"/>
                </a:solidFill>
                <a:latin typeface="Verdana" panose="020B0604030504040204" pitchFamily="34" charset="0"/>
                <a:ea typeface="Verdana" panose="020B0604030504040204" pitchFamily="34" charset="0"/>
                <a:cs typeface="Verdana" panose="020B0604030504040204" pitchFamily="34" charset="0"/>
              </a:rPr>
              <a:t>Image and example source: </a:t>
            </a:r>
            <a:r>
              <a:rPr lang="hr-HR" u="sng" dirty="0">
                <a:solidFill>
                  <a:srgbClr val="0000FF"/>
                </a:solidFill>
                <a:latin typeface="Verdana" panose="020B0604030504040204" pitchFamily="34" charset="0"/>
                <a:ea typeface="Verdana" panose="020B0604030504040204" pitchFamily="34" charset="0"/>
                <a:cs typeface="Verdana" panose="020B0604030504040204" pitchFamily="34" charset="0"/>
                <a:hlinkClick r:id="rId2"/>
              </a:rPr>
              <a:t>Yoshua Bengio book – Deep Learning</a:t>
            </a:r>
            <a:endParaRPr lang="en-GB" u="sng" dirty="0">
              <a:solidFill>
                <a:srgbClr val="0000FF"/>
              </a:solidFill>
              <a:latin typeface="Verdana" panose="020B0604030504040204" pitchFamily="34" charset="0"/>
              <a:ea typeface="Verdana" panose="020B0604030504040204" pitchFamily="34" charset="0"/>
              <a:cs typeface="Verdana" panose="020B0604030504040204" pitchFamily="34" charset="0"/>
            </a:endParaRPr>
          </a:p>
          <a:p>
            <a:pPr algn="just">
              <a:spcAft>
                <a:spcPts val="0"/>
              </a:spcAft>
            </a:pPr>
            <a:endParaRPr lang="en-GB" u="sng" dirty="0">
              <a:solidFill>
                <a:srgbClr val="0000FF"/>
              </a:solidFill>
              <a:effectLst/>
              <a:latin typeface="Verdana" panose="020B0604030504040204" pitchFamily="34" charset="0"/>
              <a:ea typeface="Verdana" panose="020B0604030504040204" pitchFamily="34" charset="0"/>
              <a:cs typeface="Verdana" panose="020B0604030504040204" pitchFamily="34" charset="0"/>
            </a:endParaRPr>
          </a:p>
          <a:p>
            <a:pPr marL="285750" indent="-285750" algn="just">
              <a:spcAft>
                <a:spcPts val="0"/>
              </a:spcAft>
              <a:buFont typeface="Arial" panose="020B0604020202020204" pitchFamily="34" charset="0"/>
              <a:buChar char="•"/>
            </a:pPr>
            <a:r>
              <a:rPr lang="en-GB" dirty="0">
                <a:solidFill>
                  <a:srgbClr val="0000FF"/>
                </a:solidFill>
                <a:latin typeface="Verdana" panose="020B0604030504040204" pitchFamily="34" charset="0"/>
                <a:ea typeface="Verdana" panose="020B0604030504040204" pitchFamily="34" charset="0"/>
              </a:rPr>
              <a:t>Computers can be trained to recognize an object by showing labelled images of the object</a:t>
            </a:r>
            <a:r>
              <a:rPr lang="en-GB" dirty="0">
                <a:solidFill>
                  <a:srgbClr val="FF0000"/>
                </a:solidFill>
                <a:latin typeface="Verdana" panose="020B0604030504040204" pitchFamily="34" charset="0"/>
                <a:ea typeface="Verdana" panose="020B0604030504040204" pitchFamily="34" charset="0"/>
              </a:rPr>
              <a:t>. </a:t>
            </a:r>
          </a:p>
          <a:p>
            <a:pPr marL="285750" indent="-285750" algn="just">
              <a:spcAft>
                <a:spcPts val="0"/>
              </a:spcAft>
              <a:buFont typeface="Arial" panose="020B0604020202020204" pitchFamily="34" charset="0"/>
              <a:buChar char="•"/>
            </a:pPr>
            <a:r>
              <a:rPr lang="en-GB" dirty="0">
                <a:solidFill>
                  <a:srgbClr val="FF0000"/>
                </a:solidFill>
                <a:latin typeface="Verdana" panose="020B0604030504040204" pitchFamily="34" charset="0"/>
                <a:ea typeface="Verdana" panose="020B0604030504040204" pitchFamily="34" charset="0"/>
              </a:rPr>
              <a:t>When a computer sees many images of the same object, it discerns a model of an object </a:t>
            </a:r>
          </a:p>
          <a:p>
            <a:pPr marL="285750" indent="-285750" algn="just">
              <a:spcAft>
                <a:spcPts val="0"/>
              </a:spcAft>
              <a:buFont typeface="Arial" panose="020B0604020202020204" pitchFamily="34" charset="0"/>
              <a:buChar char="•"/>
            </a:pPr>
            <a:r>
              <a:rPr lang="en-GB" dirty="0">
                <a:solidFill>
                  <a:srgbClr val="0000FF"/>
                </a:solidFill>
                <a:latin typeface="Verdana" panose="020B0604030504040204" pitchFamily="34" charset="0"/>
                <a:ea typeface="Verdana" panose="020B0604030504040204" pitchFamily="34" charset="0"/>
              </a:rPr>
              <a:t>When trained, the next time it sees an image of the object, it can identify the object</a:t>
            </a:r>
          </a:p>
          <a:p>
            <a:pPr>
              <a:lnSpc>
                <a:spcPts val="1725"/>
              </a:lnSpc>
              <a:spcAft>
                <a:spcPts val="0"/>
              </a:spcAft>
            </a:pPr>
            <a:endParaRPr lang="bs-Latn-BA" sz="1600" dirty="0">
              <a:solidFill>
                <a:srgbClr val="0000FF"/>
              </a:solidFill>
              <a:effectLst/>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196040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itialization step of 3D-Slicer segmentation.">
            <a:extLst>
              <a:ext uri="{FF2B5EF4-FFF2-40B4-BE49-F238E27FC236}">
                <a16:creationId xmlns:a16="http://schemas.microsoft.com/office/drawing/2014/main" id="{CA234DEF-886E-4151-8BD5-DBBCCFB05F55}"/>
              </a:ext>
            </a:extLst>
          </p:cNvPr>
          <p:cNvPicPr/>
          <p:nvPr/>
        </p:nvPicPr>
        <p:blipFill>
          <a:blip r:embed="rId2" cstate="print"/>
          <a:srcRect/>
          <a:stretch>
            <a:fillRect/>
          </a:stretch>
        </p:blipFill>
        <p:spPr bwMode="auto">
          <a:xfrm>
            <a:off x="542362" y="1334260"/>
            <a:ext cx="4897754" cy="1183005"/>
          </a:xfrm>
          <a:prstGeom prst="rect">
            <a:avLst/>
          </a:prstGeom>
          <a:noFill/>
          <a:ln w="9525">
            <a:noFill/>
            <a:miter lim="800000"/>
            <a:headEnd/>
            <a:tailEnd/>
          </a:ln>
        </p:spPr>
      </p:pic>
      <p:pic>
        <p:nvPicPr>
          <p:cNvPr id="3" name="Picture 2" descr="http://olexandrisayev.com/wp-content/uploads/2015/01/cm-2014-03507h_0006-400x394.jpeg">
            <a:extLst>
              <a:ext uri="{FF2B5EF4-FFF2-40B4-BE49-F238E27FC236}">
                <a16:creationId xmlns:a16="http://schemas.microsoft.com/office/drawing/2014/main" id="{A8F59A09-1426-479F-8C7B-C6C81CA764F1}"/>
              </a:ext>
            </a:extLst>
          </p:cNvPr>
          <p:cNvPicPr/>
          <p:nvPr/>
        </p:nvPicPr>
        <p:blipFill>
          <a:blip r:embed="rId3" cstate="print"/>
          <a:srcRect/>
          <a:stretch>
            <a:fillRect/>
          </a:stretch>
        </p:blipFill>
        <p:spPr bwMode="auto">
          <a:xfrm>
            <a:off x="5842806" y="1199067"/>
            <a:ext cx="2604406" cy="1914698"/>
          </a:xfrm>
          <a:prstGeom prst="rect">
            <a:avLst/>
          </a:prstGeom>
          <a:noFill/>
          <a:ln w="9525">
            <a:noFill/>
            <a:miter lim="800000"/>
            <a:headEnd/>
            <a:tailEnd/>
          </a:ln>
        </p:spPr>
      </p:pic>
      <p:sp>
        <p:nvSpPr>
          <p:cNvPr id="4" name="Rectangle 3">
            <a:extLst>
              <a:ext uri="{FF2B5EF4-FFF2-40B4-BE49-F238E27FC236}">
                <a16:creationId xmlns:a16="http://schemas.microsoft.com/office/drawing/2014/main" id="{F8F64508-0A59-45CD-8D5F-A2B2F52B11F2}"/>
              </a:ext>
            </a:extLst>
          </p:cNvPr>
          <p:cNvSpPr/>
          <p:nvPr/>
        </p:nvSpPr>
        <p:spPr>
          <a:xfrm>
            <a:off x="583750" y="3768915"/>
            <a:ext cx="8038757" cy="1323439"/>
          </a:xfrm>
          <a:prstGeom prst="rect">
            <a:avLst/>
          </a:prstGeom>
        </p:spPr>
        <p:txBody>
          <a:bodyPr wrap="square">
            <a:spAutoFit/>
          </a:bodyPr>
          <a:lstStyle/>
          <a:p>
            <a:pPr algn="just">
              <a:spcBef>
                <a:spcPts val="1000"/>
              </a:spcBef>
              <a:spcAft>
                <a:spcPts val="0"/>
              </a:spcAft>
            </a:pPr>
            <a:r>
              <a:rPr lang="bs-Latn-BA" sz="2000" b="1" u="sng" dirty="0">
                <a:solidFill>
                  <a:srgbClr val="0000FF"/>
                </a:solidFill>
                <a:latin typeface="Verdana" pitchFamily="34" charset="0"/>
                <a:ea typeface="Verdana" pitchFamily="34" charset="0"/>
                <a:cs typeface="Verdana" pitchFamily="34" charset="0"/>
              </a:rPr>
              <a:t>Where are these techniques being used</a:t>
            </a:r>
            <a:endParaRPr lang="bs-Latn-BA" sz="2000" b="1" dirty="0">
              <a:solidFill>
                <a:srgbClr val="0000FF"/>
              </a:solidFill>
              <a:latin typeface="Verdana" pitchFamily="34" charset="0"/>
              <a:ea typeface="Verdana" pitchFamily="34" charset="0"/>
              <a:cs typeface="Verdana" pitchFamily="34" charset="0"/>
            </a:endParaRPr>
          </a:p>
          <a:p>
            <a:pPr marL="342900" lvl="0" indent="-342900" algn="just">
              <a:buFont typeface="Symbol"/>
              <a:buChar char=""/>
            </a:pPr>
            <a:r>
              <a:rPr lang="en-GB" sz="2000" dirty="0">
                <a:solidFill>
                  <a:srgbClr val="0000FF"/>
                </a:solidFill>
                <a:latin typeface="Verdana" pitchFamily="34" charset="0"/>
                <a:ea typeface="Verdana" pitchFamily="34" charset="0"/>
                <a:cs typeface="Verdana" pitchFamily="34" charset="0"/>
              </a:rPr>
              <a:t>Detect malignant tumours</a:t>
            </a:r>
            <a:endParaRPr lang="bs-Latn-BA" sz="2000" dirty="0">
              <a:solidFill>
                <a:srgbClr val="0000FF"/>
              </a:solidFill>
              <a:latin typeface="Verdana" pitchFamily="34" charset="0"/>
              <a:ea typeface="Verdana" pitchFamily="34" charset="0"/>
              <a:cs typeface="Verdana" pitchFamily="34" charset="0"/>
            </a:endParaRPr>
          </a:p>
          <a:p>
            <a:pPr marL="342900" lvl="0" indent="-342900" algn="just">
              <a:spcAft>
                <a:spcPts val="2400"/>
              </a:spcAft>
              <a:buFont typeface="Symbol"/>
              <a:buChar char=""/>
            </a:pPr>
            <a:r>
              <a:rPr lang="en-GB" sz="2000" dirty="0">
                <a:solidFill>
                  <a:srgbClr val="0000FF"/>
                </a:solidFill>
                <a:latin typeface="Verdana" pitchFamily="34" charset="0"/>
                <a:ea typeface="Verdana" pitchFamily="34" charset="0"/>
                <a:cs typeface="Verdana" pitchFamily="34" charset="0"/>
              </a:rPr>
              <a:t>Pick out </a:t>
            </a:r>
            <a:r>
              <a:rPr lang="hr-HR" sz="2000" dirty="0">
                <a:solidFill>
                  <a:srgbClr val="0000FF"/>
                </a:solidFill>
                <a:latin typeface="Verdana" pitchFamily="34" charset="0"/>
                <a:ea typeface="Verdana" pitchFamily="34" charset="0"/>
                <a:cs typeface="Verdana" pitchFamily="34" charset="0"/>
              </a:rPr>
              <a:t>potentially useful drug molecules from hundreds of millions of candidates. </a:t>
            </a:r>
            <a:endParaRPr lang="bs-Latn-BA" sz="2000" dirty="0">
              <a:solidFill>
                <a:srgbClr val="0000FF"/>
              </a:solidFill>
              <a:latin typeface="Verdana" pitchFamily="34" charset="0"/>
              <a:ea typeface="Verdana" pitchFamily="34" charset="0"/>
              <a:cs typeface="Verdana" pitchFamily="34" charset="0"/>
            </a:endParaRPr>
          </a:p>
        </p:txBody>
      </p:sp>
      <p:sp>
        <p:nvSpPr>
          <p:cNvPr id="5" name="Rectangle 5">
            <a:extLst>
              <a:ext uri="{FF2B5EF4-FFF2-40B4-BE49-F238E27FC236}">
                <a16:creationId xmlns:a16="http://schemas.microsoft.com/office/drawing/2014/main" id="{7D192ADD-8F43-4A36-8735-521D1E3FB085}"/>
              </a:ext>
            </a:extLst>
          </p:cNvPr>
          <p:cNvSpPr>
            <a:spLocks noChangeArrowheads="1"/>
          </p:cNvSpPr>
          <p:nvPr/>
        </p:nvSpPr>
        <p:spPr bwMode="auto">
          <a:xfrm>
            <a:off x="562319" y="3577430"/>
            <a:ext cx="8081620" cy="2237583"/>
          </a:xfrm>
          <a:prstGeom prst="rect">
            <a:avLst/>
          </a:prstGeom>
          <a:noFill/>
          <a:ln w="25400">
            <a:solidFill>
              <a:srgbClr val="00FF00"/>
            </a:solidFill>
            <a:miter lim="800000"/>
            <a:headEnd type="none" w="sm" len="sm"/>
            <a:tailEnd type="none" w="sm" len="sm"/>
          </a:ln>
        </p:spPr>
        <p:txBody>
          <a:bodyPr wrap="none" anchor="ctr"/>
          <a:lstStyle/>
          <a:p>
            <a:pPr eaLnBrk="0" hangingPunct="0"/>
            <a:endParaRPr lang="en-GB" dirty="0"/>
          </a:p>
        </p:txBody>
      </p:sp>
    </p:spTree>
    <p:extLst>
      <p:ext uri="{BB962C8B-B14F-4D97-AF65-F5344CB8AC3E}">
        <p14:creationId xmlns:p14="http://schemas.microsoft.com/office/powerpoint/2010/main" val="6417450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779F5-71E0-4A68-87B7-2772D3BDBDAC}"/>
              </a:ext>
            </a:extLst>
          </p:cNvPr>
          <p:cNvSpPr/>
          <p:nvPr/>
        </p:nvSpPr>
        <p:spPr>
          <a:xfrm>
            <a:off x="169862" y="1057582"/>
            <a:ext cx="8301038" cy="1323439"/>
          </a:xfrm>
          <a:prstGeom prst="rect">
            <a:avLst/>
          </a:prstGeom>
        </p:spPr>
        <p:txBody>
          <a:bodyPr wrap="square">
            <a:spAutoFit/>
          </a:bodyPr>
          <a:lstStyle/>
          <a:p>
            <a:pPr algn="just"/>
            <a:r>
              <a:rPr lang="en-US" sz="2000" dirty="0">
                <a:solidFill>
                  <a:srgbClr val="FF0000"/>
                </a:solidFill>
                <a:latin typeface="Verdana" panose="020B0604030504040204" pitchFamily="34" charset="0"/>
                <a:ea typeface="Verdana" panose="020B0604030504040204" pitchFamily="34" charset="0"/>
                <a:cs typeface="Verdana" panose="020B0604030504040204" pitchFamily="34" charset="0"/>
              </a:rPr>
              <a:t>Once trained (features are selected), the input vectors are transformed into a better representation and these are in turn passed on to a real classifier such as SVM or Logistic regression</a:t>
            </a:r>
            <a:r>
              <a:rPr lang="en-US" sz="2000" dirty="0">
                <a:solidFill>
                  <a:srgbClr val="0000FF"/>
                </a:solidFill>
                <a:latin typeface="Verdana" panose="020B0604030504040204" pitchFamily="34" charset="0"/>
                <a:ea typeface="Verdana" panose="020B0604030504040204" pitchFamily="34" charset="0"/>
                <a:cs typeface="Verdana" panose="020B0604030504040204" pitchFamily="34" charset="0"/>
              </a:rPr>
              <a:t>.  This can be represented as below.</a:t>
            </a:r>
            <a:endParaRPr lang="sr-Latn-RS" sz="2000"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descr="http://www.opengardensblog.futuretext.com/wp-content/uploads/2015/07/evolution-of-deep-learning-models-feature-selection-transformation-classifier.jpg">
            <a:extLst>
              <a:ext uri="{FF2B5EF4-FFF2-40B4-BE49-F238E27FC236}">
                <a16:creationId xmlns:a16="http://schemas.microsoft.com/office/drawing/2014/main" id="{F8B33F4B-4536-4532-BEF0-48F1561F94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519" y="2718155"/>
            <a:ext cx="5800725" cy="18573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7FBAF7-A9CD-4B86-B79B-23FAD19D7A30}"/>
              </a:ext>
            </a:extLst>
          </p:cNvPr>
          <p:cNvSpPr/>
          <p:nvPr/>
        </p:nvSpPr>
        <p:spPr>
          <a:xfrm>
            <a:off x="202633" y="5243411"/>
            <a:ext cx="8199665" cy="461665"/>
          </a:xfrm>
          <a:prstGeom prst="rect">
            <a:avLst/>
          </a:prstGeom>
        </p:spPr>
        <p:txBody>
          <a:bodyPr wrap="square">
            <a:spAutoFit/>
          </a:bodyPr>
          <a:lstStyle/>
          <a:p>
            <a:pPr algn="just"/>
            <a:r>
              <a:rPr lang="en-US" sz="1200" dirty="0">
                <a:solidFill>
                  <a:srgbClr val="0000FF"/>
                </a:solidFill>
                <a:latin typeface="Verdana" panose="020B0604030504040204" pitchFamily="34" charset="0"/>
                <a:ea typeface="Verdana" panose="020B0604030504040204" pitchFamily="34" charset="0"/>
                <a:cs typeface="Verdana" panose="020B0604030504040204" pitchFamily="34" charset="0"/>
              </a:rPr>
              <a:t>Source: ELEG 5040 Advanced Topics on Signal Processing (Introduction to Deep Learning) by Xiaogang Wang</a:t>
            </a:r>
            <a:endParaRPr lang="sr-Latn-RS" sz="1200"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3525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6AC061-3088-4FB5-9626-AF7B8A6EFC09}"/>
              </a:ext>
            </a:extLst>
          </p:cNvPr>
          <p:cNvSpPr/>
          <p:nvPr/>
        </p:nvSpPr>
        <p:spPr>
          <a:xfrm>
            <a:off x="293859" y="1064283"/>
            <a:ext cx="8053043" cy="1692771"/>
          </a:xfrm>
          <a:prstGeom prst="rect">
            <a:avLst/>
          </a:prstGeom>
        </p:spPr>
        <p:txBody>
          <a:bodyPr wrap="square">
            <a:spAutoFit/>
          </a:bodyPr>
          <a:lstStyle/>
          <a:p>
            <a:pPr algn="just"/>
            <a:r>
              <a:rPr lang="en-US" sz="2000" b="1" dirty="0">
                <a:solidFill>
                  <a:srgbClr val="0000FF"/>
                </a:solidFill>
                <a:latin typeface="Verdana" panose="020B0604030504040204" pitchFamily="34" charset="0"/>
                <a:ea typeface="Verdana" panose="020B0604030504040204" pitchFamily="34" charset="0"/>
                <a:cs typeface="Verdana" panose="020B0604030504040204" pitchFamily="34" charset="0"/>
              </a:rPr>
              <a:t>Deep Learning and Feature learning</a:t>
            </a:r>
          </a:p>
          <a:p>
            <a:pPr algn="just"/>
            <a:r>
              <a:rPr lang="en-US" sz="2000" dirty="0">
                <a:solidFill>
                  <a:srgbClr val="0000FF"/>
                </a:solidFill>
                <a:latin typeface="Verdana" panose="020B0604030504040204" pitchFamily="34" charset="0"/>
                <a:ea typeface="Verdana" panose="020B0604030504040204" pitchFamily="34" charset="0"/>
                <a:cs typeface="Verdana" panose="020B0604030504040204" pitchFamily="34" charset="0"/>
              </a:rPr>
              <a:t>Deep Learning can be hence seen as a more complete, hierarchical and a ‘bottom up’ way for feature extraction and without human intervention. </a:t>
            </a:r>
          </a:p>
          <a:p>
            <a:pPr algn="just"/>
            <a:r>
              <a:rPr lang="en-US" sz="1200" dirty="0">
                <a:solidFill>
                  <a:srgbClr val="0000FF"/>
                </a:solidFill>
                <a:latin typeface="Verdana" panose="020B0604030504040204" pitchFamily="34" charset="0"/>
                <a:ea typeface="Verdana" panose="020B0604030504040204" pitchFamily="34" charset="0"/>
                <a:cs typeface="Verdana" panose="020B0604030504040204" pitchFamily="34" charset="0"/>
              </a:rPr>
              <a:t>Source: ELEG 5040 Advanced Topics on Signal Processing (Introduction to Deep Learning) by Xiaogang Wang</a:t>
            </a:r>
          </a:p>
        </p:txBody>
      </p:sp>
      <p:pic>
        <p:nvPicPr>
          <p:cNvPr id="3" name="Picture 2">
            <a:extLst>
              <a:ext uri="{FF2B5EF4-FFF2-40B4-BE49-F238E27FC236}">
                <a16:creationId xmlns:a16="http://schemas.microsoft.com/office/drawing/2014/main" id="{8CDA8FB3-1E26-4229-A0C6-73E78F5C831E}"/>
              </a:ext>
            </a:extLst>
          </p:cNvPr>
          <p:cNvPicPr/>
          <p:nvPr/>
        </p:nvPicPr>
        <p:blipFill>
          <a:blip r:embed="rId2" cstate="print"/>
          <a:srcRect/>
          <a:stretch>
            <a:fillRect/>
          </a:stretch>
        </p:blipFill>
        <p:spPr bwMode="auto">
          <a:xfrm>
            <a:off x="1701800" y="3269706"/>
            <a:ext cx="5674406" cy="2753179"/>
          </a:xfrm>
          <a:prstGeom prst="rect">
            <a:avLst/>
          </a:prstGeom>
          <a:noFill/>
          <a:ln w="9525">
            <a:noFill/>
            <a:miter lim="800000"/>
            <a:headEnd/>
            <a:tailEnd/>
          </a:ln>
        </p:spPr>
      </p:pic>
    </p:spTree>
    <p:extLst>
      <p:ext uri="{BB962C8B-B14F-4D97-AF65-F5344CB8AC3E}">
        <p14:creationId xmlns:p14="http://schemas.microsoft.com/office/powerpoint/2010/main" val="5165685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56B600-8853-4501-837E-6BAD4E1EDCE2}"/>
              </a:ext>
            </a:extLst>
          </p:cNvPr>
          <p:cNvPicPr/>
          <p:nvPr/>
        </p:nvPicPr>
        <p:blipFill>
          <a:blip r:embed="rId2" cstate="print"/>
          <a:srcRect/>
          <a:stretch>
            <a:fillRect/>
          </a:stretch>
        </p:blipFill>
        <p:spPr bwMode="auto">
          <a:xfrm>
            <a:off x="341030" y="1072130"/>
            <a:ext cx="7958701" cy="4714308"/>
          </a:xfrm>
          <a:prstGeom prst="rect">
            <a:avLst/>
          </a:prstGeom>
          <a:noFill/>
          <a:ln w="9525">
            <a:noFill/>
            <a:miter lim="800000"/>
            <a:headEnd/>
            <a:tailEnd/>
          </a:ln>
        </p:spPr>
      </p:pic>
    </p:spTree>
    <p:extLst>
      <p:ext uri="{BB962C8B-B14F-4D97-AF65-F5344CB8AC3E}">
        <p14:creationId xmlns:p14="http://schemas.microsoft.com/office/powerpoint/2010/main" val="9863122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095375"/>
            <a:ext cx="6775450" cy="383095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Gesture Recognition</a:t>
            </a:r>
            <a:r>
              <a:rPr lang="en-US" sz="1800" dirty="0">
                <a:solidFill>
                  <a:srgbClr val="C00000"/>
                </a:solidFill>
                <a:latin typeface="Verdana" panose="020B0604030504040204" pitchFamily="34" charset="0"/>
                <a:cs typeface="Verdana" panose="020B0604030504040204" pitchFamily="34" charset="0"/>
              </a:rPr>
              <a:t>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ability to analyse human actions and extract real-time information from video streams. Applies to Robots, Fall Detection, In-car monitoring, Security</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Voice Biometrics or Authentication</a:t>
            </a:r>
            <a:endParaRPr lang="en-US" sz="1800" b="1"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ability to use voice as an authentication method and identify individual speakers with speech recognition. alternatively, use voice as the authentication method. </a:t>
            </a:r>
          </a:p>
        </p:txBody>
      </p:sp>
    </p:spTree>
    <p:extLst>
      <p:ext uri="{BB962C8B-B14F-4D97-AF65-F5344CB8AC3E}">
        <p14:creationId xmlns:p14="http://schemas.microsoft.com/office/powerpoint/2010/main" val="29181886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56970"/>
            <a:ext cx="6775450" cy="466153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Machine vision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Used in robotics, face recognition, content moderation etc.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Video surveillance</a:t>
            </a:r>
            <a:endParaRPr lang="en-US" sz="1800" b="1"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Use of AI in images from surveillance camera - often on the Edge, i.e. at the device itself. as digital brains to match their eyes.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Handwriting Recognition</a:t>
            </a:r>
            <a:endParaRPr lang="en-US" sz="1800" b="1"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Recognise and extract handwritten text</a:t>
            </a:r>
          </a:p>
        </p:txBody>
      </p:sp>
    </p:spTree>
    <p:extLst>
      <p:ext uri="{BB962C8B-B14F-4D97-AF65-F5344CB8AC3E}">
        <p14:creationId xmlns:p14="http://schemas.microsoft.com/office/powerpoint/2010/main" val="26590054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925830"/>
            <a:ext cx="6775450" cy="5077460"/>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Text recognition and generation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Generating text - i.e. transforming data into a written narrative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Entity Recognition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Detect objects in images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Natural Language Processing</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Text analysis and the ability to extract information about people, places, events from text documents. Also includes sentiment analysis, context classification and language translation</a:t>
            </a:r>
          </a:p>
        </p:txBody>
      </p:sp>
    </p:spTree>
    <p:extLst>
      <p:ext uri="{BB962C8B-B14F-4D97-AF65-F5344CB8AC3E}">
        <p14:creationId xmlns:p14="http://schemas.microsoft.com/office/powerpoint/2010/main" val="13604443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08380"/>
            <a:ext cx="6775450" cy="383095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Movement Prediction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Prediction of movement based on images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Creating images from text</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ability to create images from text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Attention, Sentiment Tracking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tracking of emotional response based on facial movement and other techniques.</a:t>
            </a:r>
          </a:p>
        </p:txBody>
      </p:sp>
    </p:spTree>
    <p:extLst>
      <p:ext uri="{BB962C8B-B14F-4D97-AF65-F5344CB8AC3E}">
        <p14:creationId xmlns:p14="http://schemas.microsoft.com/office/powerpoint/2010/main" val="42886505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EB036F-02F6-4D80-956E-C9001245F703}"/>
              </a:ext>
            </a:extLst>
          </p:cNvPr>
          <p:cNvSpPr/>
          <p:nvPr/>
        </p:nvSpPr>
        <p:spPr>
          <a:xfrm>
            <a:off x="106017" y="931833"/>
            <a:ext cx="8375374" cy="5447645"/>
          </a:xfrm>
          <a:prstGeom prst="rect">
            <a:avLst/>
          </a:prstGeom>
        </p:spPr>
        <p:txBody>
          <a:bodyPr wrap="square">
            <a:spAutoFit/>
          </a:bodyPr>
          <a:lstStyle/>
          <a:p>
            <a:pPr algn="just"/>
            <a:r>
              <a:rPr lang="en-US" sz="2400" b="1" dirty="0">
                <a:solidFill>
                  <a:srgbClr val="C00000"/>
                </a:solidFill>
                <a:latin typeface="Verdana" panose="020B0604030504040204" pitchFamily="34" charset="0"/>
                <a:ea typeface="Verdana" panose="020B0604030504040204" pitchFamily="34" charset="0"/>
              </a:rPr>
              <a:t>Types of AI problems</a:t>
            </a:r>
          </a:p>
          <a:p>
            <a:pPr algn="just">
              <a:lnSpc>
                <a:spcPct val="150000"/>
              </a:lnSpc>
            </a:pPr>
            <a:r>
              <a:rPr lang="en-US" sz="1600" dirty="0">
                <a:solidFill>
                  <a:srgbClr val="0000FF"/>
                </a:solidFill>
                <a:latin typeface="Verdana" panose="020B0604030504040204" pitchFamily="34" charset="0"/>
                <a:ea typeface="Verdana" panose="020B0604030504040204" pitchFamily="34" charset="0"/>
                <a:cs typeface="Calibri" panose="020F0502020204030204" pitchFamily="34" charset="0"/>
              </a:rPr>
              <a:t> W</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e now discuss the types of AI problems</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1)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Domain expert</a:t>
            </a: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 Problems which involve Reasoning based on a complex body of knowledge</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This includes tasks which are based on learning a body of knowledge like Legal, financial etc. and then formulating a process where the machine can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simulate an expert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in the field</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2)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Domain extension</a:t>
            </a: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 Problems which involve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extending a complex body of Knowledge</a:t>
            </a:r>
            <a:endParaRPr lang="en-US" sz="16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Here, the machine learns a complex body of knowledge like information about existing medication etc. and then can suggest new insights into the domain itself – for example, new drugs to cure diseases.</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870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332865"/>
            <a:ext cx="6775450" cy="341503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'The course is </a:t>
            </a:r>
            <a:r>
              <a:rPr lang="en-US" sz="1800" dirty="0">
                <a:solidFill>
                  <a:srgbClr val="FF0000"/>
                </a:solidFill>
                <a:latin typeface="Verdana" panose="020B0604030504040204" pitchFamily="34" charset="0"/>
                <a:cs typeface="Verdana" panose="020B0604030504040204" pitchFamily="34" charset="0"/>
                <a:sym typeface="+mn-ea"/>
              </a:rPr>
              <a:t>pretty fast-paced </a:t>
            </a:r>
            <a:r>
              <a:rPr lang="en-US" sz="1800" dirty="0">
                <a:solidFill>
                  <a:srgbClr val="0000FF"/>
                </a:solidFill>
                <a:latin typeface="Verdana" panose="020B0604030504040204" pitchFamily="34" charset="0"/>
                <a:cs typeface="Verdana" panose="020B0604030504040204" pitchFamily="34" charset="0"/>
                <a:sym typeface="+mn-ea"/>
              </a:rPr>
              <a:t>so my previous training and experience in software development and design helped. I managed to get my head around the major components of machine learning pretty quickly – </a:t>
            </a:r>
            <a:r>
              <a:rPr lang="en-US" sz="1800" dirty="0">
                <a:solidFill>
                  <a:srgbClr val="FF0000"/>
                </a:solidFill>
                <a:latin typeface="Verdana" panose="020B0604030504040204" pitchFamily="34" charset="0"/>
                <a:cs typeface="Verdana" panose="020B0604030504040204" pitchFamily="34" charset="0"/>
                <a:sym typeface="+mn-ea"/>
              </a:rPr>
              <a:t>fast enough to produce commercial work within half of the time taken in the course.</a:t>
            </a:r>
            <a:endParaRPr lang="en-US" sz="1800" dirty="0">
              <a:solidFill>
                <a:srgbClr val="FF0000"/>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82DE6-67FB-41C9-9263-9A0843C2F8C8}"/>
              </a:ext>
            </a:extLst>
          </p:cNvPr>
          <p:cNvSpPr/>
          <p:nvPr/>
        </p:nvSpPr>
        <p:spPr>
          <a:xfrm>
            <a:off x="198782" y="948495"/>
            <a:ext cx="8203096" cy="5078313"/>
          </a:xfrm>
          <a:prstGeom prst="rect">
            <a:avLst/>
          </a:prstGeom>
        </p:spPr>
        <p:txBody>
          <a:bodyPr wrap="square">
            <a:spAutoFit/>
          </a:bodyPr>
          <a:lstStyle/>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3)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Complex Planner: Tasks which involve Planning</a:t>
            </a:r>
            <a:endParaRPr lang="en-US" sz="16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Many logistics and scheduling tasks can be done by current (non-AI) algorithms. However, increasingly, as the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optimisation</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becomes complex AI could help. One example is the use of AI techniques in IoT for Sparse datasets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AI techniques help on this case because we have large and complex datasets where human beings cannot detect patterns, but a machine can do so easily.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4)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Better communicator</a:t>
            </a: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 Tasks which involve improving existing communication</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6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AI and Deep Learning benefit many communication modes such as automatic translation,  intelligent agents etc</a:t>
            </a:r>
            <a:endParaRPr lang="en-US" sz="16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303590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E836F0-394A-4F4B-A688-9E7687BCAD26}"/>
              </a:ext>
            </a:extLst>
          </p:cNvPr>
          <p:cNvSpPr/>
          <p:nvPr/>
        </p:nvSpPr>
        <p:spPr>
          <a:xfrm>
            <a:off x="225287" y="1054513"/>
            <a:ext cx="8150087" cy="4662815"/>
          </a:xfrm>
          <a:prstGeom prst="rect">
            <a:avLst/>
          </a:prstGeom>
        </p:spPr>
        <p:txBody>
          <a:bodyPr wrap="square">
            <a:spAutoFit/>
          </a:bodyPr>
          <a:lstStyle/>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5)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New Perception</a:t>
            </a: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 Tasks which involve Perception</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AI and Deep Learning  enable newer forms of Perception which allow new services such as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autonomous vehicles</a:t>
            </a:r>
            <a:endPar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6)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Digital transformation</a:t>
            </a:r>
            <a:endPar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While autonomous vehicles etc. get a lot of media attention, AI will be deployed in almost all sectors of the economy. In each case, the same principles apply, i.e. AI will be used to create new insights from automatic feature detection via Deep Learning - which in turn help to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optimise, improve or change a business process </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(over and above what can be done with traditional machine learning).  </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345067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035102-DE6F-4D01-B4D8-75B65E07A9A7}"/>
              </a:ext>
            </a:extLst>
          </p:cNvPr>
          <p:cNvSpPr/>
          <p:nvPr/>
        </p:nvSpPr>
        <p:spPr>
          <a:xfrm>
            <a:off x="304799" y="922385"/>
            <a:ext cx="8030817" cy="5078313"/>
          </a:xfrm>
          <a:prstGeom prst="rect">
            <a:avLst/>
          </a:prstGeom>
        </p:spPr>
        <p:txBody>
          <a:bodyPr wrap="square">
            <a:spAutoFit/>
          </a:bodyPr>
          <a:lstStyle/>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7) Enterprise AI adding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unstructured data and Cognitive capabilities to the Enterprise </a:t>
            </a:r>
            <a:endPar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Majority of the data available to most organisations is unstructured – call logs, emails, transcripts, video and audio data etc. AI can be used to gain insights from this information using techniques like CNNs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8) Problems which impact domains due to </a:t>
            </a:r>
            <a:r>
              <a:rPr lang="en-US" sz="1800" b="1" dirty="0">
                <a:solidFill>
                  <a:srgbClr val="FF0000"/>
                </a:solidFill>
                <a:latin typeface="Verdana" panose="020B0604030504040204" pitchFamily="34" charset="0"/>
                <a:ea typeface="Verdana" panose="020B0604030504040204" pitchFamily="34" charset="0"/>
                <a:cs typeface="Calibri" panose="020F0502020204030204" pitchFamily="34" charset="0"/>
              </a:rPr>
              <a:t>second order consequences of AI</a:t>
            </a:r>
            <a:endPar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‘Second-order consequences' cover the broader impact of changing a specific process through AI. For example, introducing AI in healthcare impacts insurance </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6283787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1B9ED7-7EAB-4016-AFAB-AEB02F16E219}"/>
              </a:ext>
            </a:extLst>
          </p:cNvPr>
          <p:cNvSpPr/>
          <p:nvPr/>
        </p:nvSpPr>
        <p:spPr>
          <a:xfrm>
            <a:off x="265215" y="1315665"/>
            <a:ext cx="8110331" cy="4662815"/>
          </a:xfrm>
          <a:prstGeom prst="rect">
            <a:avLst/>
          </a:prstGeom>
        </p:spPr>
        <p:txBody>
          <a:bodyPr wrap="square">
            <a:spAutoFit/>
          </a:bodyPr>
          <a:lstStyle/>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9) Problems in the near future that could benefit from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improved algorithms</a:t>
            </a:r>
            <a:endParaRPr lang="en-US" sz="1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 catch-all category for things which were not possible in the past could be possible in the near future due to better algorithms or better hardware.  For example, in Speech recognition, improvements continue to be made and currently, the abilities of the machine equal that of a human.</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 </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b="1" dirty="0">
                <a:solidFill>
                  <a:srgbClr val="0000FF"/>
                </a:solidFill>
                <a:latin typeface="Verdana" panose="020B0604030504040204" pitchFamily="34" charset="0"/>
                <a:ea typeface="Verdana" panose="020B0604030504040204" pitchFamily="34" charset="0"/>
                <a:cs typeface="Calibri" panose="020F0502020204030204" pitchFamily="34" charset="0"/>
              </a:rPr>
              <a:t>10) Super Long sequence pattern recognition</a:t>
            </a:r>
            <a:endParaRPr lang="en-US" sz="1800"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a:p>
            <a:pPr algn="just">
              <a:lnSpc>
                <a:spcPct val="150000"/>
              </a:lnSpc>
            </a:pP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The application of AI techniques to </a:t>
            </a:r>
            <a:r>
              <a:rPr lang="en-US" sz="1800" dirty="0">
                <a:solidFill>
                  <a:srgbClr val="FF0000"/>
                </a:solidFill>
                <a:latin typeface="Verdana" panose="020B0604030504040204" pitchFamily="34" charset="0"/>
                <a:ea typeface="Verdana" panose="020B0604030504040204" pitchFamily="34" charset="0"/>
                <a:cs typeface="Calibri" panose="020F0502020204030204" pitchFamily="34" charset="0"/>
              </a:rPr>
              <a:t>sequential pattern recognition ex genomics</a:t>
            </a:r>
            <a:r>
              <a:rPr lang="en-US" sz="1800" dirty="0">
                <a:solidFill>
                  <a:srgbClr val="0000FF"/>
                </a:solidFill>
                <a:latin typeface="Verdana" panose="020B0604030504040204" pitchFamily="34" charset="0"/>
                <a:ea typeface="Verdana" panose="020B0604030504040204" pitchFamily="34" charset="0"/>
                <a:cs typeface="Calibri" panose="020F0502020204030204" pitchFamily="34" charset="0"/>
              </a:rPr>
              <a:t>.</a:t>
            </a:r>
            <a:endParaRPr lang="en-US" sz="1800" dirty="0">
              <a:solidFill>
                <a:srgbClr val="0000FF"/>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0648837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Exercise for this week</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389637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208" y="1002299"/>
            <a:ext cx="8069802" cy="3477875"/>
          </a:xfrm>
          <a:prstGeom prst="rect">
            <a:avLst/>
          </a:prstGeom>
        </p:spPr>
        <p:txBody>
          <a:bodyPr wrap="square">
            <a:spAutoFit/>
          </a:bodyPr>
          <a:lstStyle/>
          <a:p>
            <a:r>
              <a:rPr lang="en-US" sz="1400" dirty="0">
                <a:solidFill>
                  <a:srgbClr val="FF0000"/>
                </a:solidFill>
                <a:effectLst/>
                <a:latin typeface="Verdana" panose="020B0604030504040204" pitchFamily="34" charset="0"/>
                <a:ea typeface="Verdana" panose="020B0604030504040204" pitchFamily="34" charset="0"/>
              </a:rPr>
              <a:t>References: </a:t>
            </a:r>
          </a:p>
          <a:p>
            <a:endParaRPr lang="en-US" sz="1400" dirty="0">
              <a:solidFill>
                <a:srgbClr val="0000FF"/>
              </a:solidFill>
              <a:latin typeface="Verdana" panose="020B0604030504040204" pitchFamily="34" charset="0"/>
              <a:ea typeface="Verdana" panose="020B0604030504040204" pitchFamily="34" charset="0"/>
            </a:endParaRPr>
          </a:p>
          <a:p>
            <a:r>
              <a:rPr lang="en-US" sz="1400" dirty="0">
                <a:solidFill>
                  <a:srgbClr val="0000FF"/>
                </a:solidFill>
                <a:effectLst/>
                <a:latin typeface="Verdana" panose="020B0604030504040204" pitchFamily="34" charset="0"/>
                <a:ea typeface="Verdana" panose="020B0604030504040204" pitchFamily="34" charset="0"/>
              </a:rPr>
              <a:t>A Tour of Machine Learning Algorithms</a:t>
            </a:r>
            <a:r>
              <a:rPr lang="en-US" sz="1400" dirty="0">
                <a:solidFill>
                  <a:srgbClr val="0000FF"/>
                </a:solidFill>
                <a:latin typeface="Verdana" panose="020B0604030504040204" pitchFamily="34" charset="0"/>
                <a:ea typeface="Verdana" panose="020B0604030504040204" pitchFamily="34" charset="0"/>
              </a:rPr>
              <a:t> </a:t>
            </a:r>
            <a:r>
              <a:rPr lang="en-US" sz="1400" dirty="0">
                <a:solidFill>
                  <a:srgbClr val="0000FF"/>
                </a:solidFill>
                <a:effectLst/>
                <a:latin typeface="Verdana" panose="020B0604030504040204" pitchFamily="34" charset="0"/>
                <a:ea typeface="Verdana" panose="020B0604030504040204" pitchFamily="34" charset="0"/>
              </a:rPr>
              <a:t>by Jason Brownlee</a:t>
            </a:r>
          </a:p>
          <a:p>
            <a:endParaRPr lang="en-US" sz="1400" dirty="0">
              <a:solidFill>
                <a:srgbClr val="0000FF"/>
              </a:solidFill>
              <a:latin typeface="Verdana" panose="020B0604030504040204" pitchFamily="34" charset="0"/>
              <a:ea typeface="Verdana" panose="020B0604030504040204" pitchFamily="34" charset="0"/>
            </a:endParaRPr>
          </a:p>
          <a:p>
            <a:r>
              <a:rPr lang="en-US" sz="1400" dirty="0">
                <a:solidFill>
                  <a:srgbClr val="0000FF"/>
                </a:solidFill>
                <a:latin typeface="Verdana" panose="020B0604030504040204" pitchFamily="34" charset="0"/>
                <a:ea typeface="Verdana" panose="020B0604030504040204" pitchFamily="34" charset="0"/>
              </a:rPr>
              <a:t>Machine Learning Introduction: A Comprehensive Guide </a:t>
            </a:r>
            <a:r>
              <a:rPr lang="en-US" sz="1000" dirty="0">
                <a:solidFill>
                  <a:srgbClr val="0000FF"/>
                </a:solidFill>
                <a:latin typeface="Verdana" panose="020B0604030504040204" pitchFamily="34" charset="0"/>
                <a:ea typeface="Verdana" panose="020B0604030504040204" pitchFamily="34" charset="0"/>
              </a:rPr>
              <a:t>Victor Roman</a:t>
            </a:r>
          </a:p>
          <a:p>
            <a:endParaRPr lang="en-US" sz="1000" dirty="0">
              <a:solidFill>
                <a:srgbClr val="0000FF"/>
              </a:solidFill>
              <a:effectLst/>
              <a:latin typeface="Verdana" panose="020B0604030504040204" pitchFamily="34" charset="0"/>
              <a:ea typeface="Verdana" panose="020B0604030504040204" pitchFamily="34" charset="0"/>
            </a:endParaRPr>
          </a:p>
          <a:p>
            <a:r>
              <a:rPr lang="en-US" sz="1400" dirty="0">
                <a:solidFill>
                  <a:srgbClr val="0000FF"/>
                </a:solidFill>
                <a:latin typeface="Verdana" panose="020B0604030504040204" pitchFamily="34" charset="0"/>
                <a:ea typeface="Verdana" panose="020B0604030504040204" pitchFamily="34" charset="0"/>
              </a:rPr>
              <a:t>What’s the Difference Between Deep Learning Training  and Inference? by MICHAEL COPELAND</a:t>
            </a:r>
          </a:p>
          <a:p>
            <a:endParaRPr lang="en-US" sz="1400" dirty="0">
              <a:solidFill>
                <a:srgbClr val="0000FF"/>
              </a:solidFill>
              <a:latin typeface="Verdana" panose="020B0604030504040204" pitchFamily="34" charset="0"/>
              <a:ea typeface="Verdana" panose="020B0604030504040204" pitchFamily="34" charset="0"/>
            </a:endParaRPr>
          </a:p>
          <a:p>
            <a:r>
              <a:rPr lang="en-US" sz="1400" dirty="0">
                <a:solidFill>
                  <a:srgbClr val="0000FF"/>
                </a:solidFill>
                <a:latin typeface="Verdana" panose="020B0604030504040204" pitchFamily="34" charset="0"/>
                <a:ea typeface="Verdana" panose="020B0604030504040204" pitchFamily="34" charset="0"/>
              </a:rPr>
              <a:t>SuperVize Me: What’s the Difference Between Supervised, Unsupervised,  Semi-Supervised and Reinforcement Learning? by ISHA SALIAN</a:t>
            </a:r>
          </a:p>
          <a:p>
            <a:endParaRPr lang="en-US" sz="1400" dirty="0">
              <a:solidFill>
                <a:srgbClr val="0000FF"/>
              </a:solidFill>
              <a:effectLst/>
              <a:latin typeface="Verdana" panose="020B0604030504040204" pitchFamily="34" charset="0"/>
              <a:ea typeface="Verdana" panose="020B0604030504040204" pitchFamily="34" charset="0"/>
            </a:endParaRPr>
          </a:p>
          <a:p>
            <a:r>
              <a:rPr lang="en-US" sz="1400" dirty="0">
                <a:solidFill>
                  <a:srgbClr val="0000FF"/>
                </a:solidFill>
                <a:effectLst/>
                <a:latin typeface="Verdana" panose="020B0604030504040204" pitchFamily="34" charset="0"/>
                <a:ea typeface="Verdana" panose="020B0604030504040204" pitchFamily="34" charset="0"/>
                <a:hlinkClick r:id="rId2">
                  <a:extLst>
                    <a:ext uri="{A12FA001-AC4F-418D-AE19-62706E023703}">
                      <ahyp:hlinkClr xmlns:ahyp="http://schemas.microsoft.com/office/drawing/2018/hyperlinkcolor" val="tx"/>
                    </a:ext>
                  </a:extLst>
                </a:hlinkClick>
              </a:rPr>
              <a:t>https://machinelearningmastery.com/a-tour-of-machine-learning-algorithms/</a:t>
            </a:r>
            <a:endParaRPr lang="en-US" sz="1400" dirty="0">
              <a:solidFill>
                <a:srgbClr val="0000FF"/>
              </a:solidFill>
              <a:latin typeface="Verdana" panose="020B0604030504040204" pitchFamily="34" charset="0"/>
              <a:ea typeface="Verdana" panose="020B0604030504040204" pitchFamily="34" charset="0"/>
            </a:endParaRPr>
          </a:p>
          <a:p>
            <a:r>
              <a:rPr lang="en-US" sz="1400" dirty="0">
                <a:solidFill>
                  <a:srgbClr val="0000FF"/>
                </a:solidFill>
                <a:effectLst/>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https://towardsdatascience.com/machine-learning-introduction-a-comprehensive-guide-af6712cf68a3</a:t>
            </a:r>
            <a:endParaRPr lang="en-US" sz="1400" dirty="0">
              <a:solidFill>
                <a:srgbClr val="0000FF"/>
              </a:solidFill>
              <a:effectLst/>
              <a:latin typeface="Verdana" panose="020B0604030504040204" pitchFamily="34" charset="0"/>
              <a:ea typeface="Verdana" panose="020B0604030504040204" pitchFamily="34" charset="0"/>
            </a:endParaRPr>
          </a:p>
          <a:p>
            <a:r>
              <a:rPr lang="en-US" sz="1400" dirty="0">
                <a:solidFill>
                  <a:srgbClr val="0000FF"/>
                </a:solidFill>
                <a:effectLst/>
                <a:latin typeface="Verdana" panose="020B0604030504040204" pitchFamily="34" charset="0"/>
                <a:ea typeface="Verdana" panose="020B0604030504040204" pitchFamily="34" charset="0"/>
              </a:rPr>
              <a:t>https://blogs.nvidia.com/blog/2018/08/02/supervised-unsupervised-learning/</a:t>
            </a:r>
          </a:p>
        </p:txBody>
      </p:sp>
    </p:spTree>
    <p:extLst>
      <p:ext uri="{BB962C8B-B14F-4D97-AF65-F5344CB8AC3E}">
        <p14:creationId xmlns:p14="http://schemas.microsoft.com/office/powerpoint/2010/main" val="4657527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33AD5-F1AF-4930-A45C-DAD62D8B474A}"/>
              </a:ext>
            </a:extLst>
          </p:cNvPr>
          <p:cNvPicPr>
            <a:picLocks noChangeAspect="1"/>
          </p:cNvPicPr>
          <p:nvPr/>
        </p:nvPicPr>
        <p:blipFill>
          <a:blip r:embed="rId2"/>
          <a:stretch>
            <a:fillRect/>
          </a:stretch>
        </p:blipFill>
        <p:spPr>
          <a:xfrm>
            <a:off x="126080" y="1315601"/>
            <a:ext cx="8232040" cy="4667949"/>
          </a:xfrm>
          <a:prstGeom prst="rect">
            <a:avLst/>
          </a:prstGeom>
        </p:spPr>
      </p:pic>
    </p:spTree>
    <p:extLst>
      <p:ext uri="{BB962C8B-B14F-4D97-AF65-F5344CB8AC3E}">
        <p14:creationId xmlns:p14="http://schemas.microsoft.com/office/powerpoint/2010/main" val="257459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372870"/>
            <a:ext cx="6775450" cy="46615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'The </a:t>
            </a:r>
            <a:r>
              <a:rPr lang="en-US" sz="1800" dirty="0">
                <a:solidFill>
                  <a:srgbClr val="FF0000"/>
                </a:solidFill>
                <a:latin typeface="Verdana" panose="020B0604030504040204" pitchFamily="34" charset="0"/>
                <a:cs typeface="Verdana" panose="020B0604030504040204" pitchFamily="34" charset="0"/>
                <a:sym typeface="+mn-ea"/>
              </a:rPr>
              <a:t>most rewarding moment </a:t>
            </a:r>
            <a:r>
              <a:rPr lang="en-US" sz="1800" dirty="0">
                <a:solidFill>
                  <a:srgbClr val="0000FF"/>
                </a:solidFill>
                <a:latin typeface="Verdana" panose="020B0604030504040204" pitchFamily="34" charset="0"/>
                <a:cs typeface="Verdana" panose="020B0604030504040204" pitchFamily="34" charset="0"/>
                <a:sym typeface="+mn-ea"/>
              </a:rPr>
              <a:t>for me was after a particularly good session in Oxford – I had a lightbulb moment while travelling home. When I got back I started to make a research project to detect events in data system by visualising the data and then using a CNN model to detect the faults. The research I did there was validated later on by others and positively re-enforced my understanding of machine learning coursework.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30300"/>
            <a:ext cx="6775450" cy="383095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'To anyone considering undertaking this course, I say to </a:t>
            </a:r>
            <a:r>
              <a:rPr lang="en-US" sz="1800" dirty="0">
                <a:solidFill>
                  <a:srgbClr val="FF0000"/>
                </a:solidFill>
                <a:latin typeface="Verdana" panose="020B0604030504040204" pitchFamily="34" charset="0"/>
                <a:cs typeface="Verdana" panose="020B0604030504040204" pitchFamily="34" charset="0"/>
                <a:sym typeface="+mn-ea"/>
              </a:rPr>
              <a:t>believe in yourself</a:t>
            </a:r>
            <a:r>
              <a:rPr lang="en-US" sz="1800" dirty="0">
                <a:solidFill>
                  <a:srgbClr val="0000FF"/>
                </a:solidFill>
                <a:latin typeface="Verdana" panose="020B0604030504040204" pitchFamily="34" charset="0"/>
                <a:cs typeface="Verdana" panose="020B0604030504040204" pitchFamily="34" charset="0"/>
                <a:sym typeface="+mn-ea"/>
              </a:rPr>
              <a:t>. It seems quite </a:t>
            </a:r>
            <a:r>
              <a:rPr lang="en-US" sz="1800" dirty="0">
                <a:solidFill>
                  <a:srgbClr val="FF0000"/>
                </a:solidFill>
                <a:latin typeface="Verdana" panose="020B0604030504040204" pitchFamily="34" charset="0"/>
                <a:cs typeface="Verdana" panose="020B0604030504040204" pitchFamily="34" charset="0"/>
                <a:sym typeface="+mn-ea"/>
              </a:rPr>
              <a:t>daunting</a:t>
            </a:r>
            <a:r>
              <a:rPr lang="en-US" sz="1800" dirty="0">
                <a:solidFill>
                  <a:srgbClr val="0000FF"/>
                </a:solidFill>
                <a:latin typeface="Verdana" panose="020B0604030504040204" pitchFamily="34" charset="0"/>
                <a:cs typeface="Verdana" panose="020B0604030504040204" pitchFamily="34" charset="0"/>
                <a:sym typeface="+mn-ea"/>
              </a:rPr>
              <a:t> at the start as the information overload can be overwhelming. </a:t>
            </a:r>
            <a:r>
              <a:rPr lang="en-US" sz="1800" dirty="0">
                <a:solidFill>
                  <a:srgbClr val="FF0000"/>
                </a:solidFill>
                <a:latin typeface="Verdana" panose="020B0604030504040204" pitchFamily="34" charset="0"/>
                <a:cs typeface="Verdana" panose="020B0604030504040204" pitchFamily="34" charset="0"/>
                <a:sym typeface="+mn-ea"/>
              </a:rPr>
              <a:t>Like driving a car – you often don’t need to know how things work under the hood but you know how to use the controls. </a:t>
            </a:r>
            <a:r>
              <a:rPr lang="en-US" sz="1800" dirty="0">
                <a:solidFill>
                  <a:srgbClr val="0000FF"/>
                </a:solidFill>
                <a:latin typeface="Verdana" panose="020B0604030504040204" pitchFamily="34" charset="0"/>
                <a:cs typeface="Verdana" panose="020B0604030504040204" pitchFamily="34" charset="0"/>
                <a:sym typeface="+mn-ea"/>
              </a:rPr>
              <a:t>I found that a similar approach was needed for learning about artificial intelligence and machine learning – some topics at first seem impenetrable but over time the fog clears and the concepts fall into place.</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Mindset</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17129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953135"/>
            <a:ext cx="6775450" cy="5437771"/>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Approach</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Problem-solving </a:t>
            </a:r>
            <a:r>
              <a:rPr lang="en-US" sz="1800" dirty="0">
                <a:solidFill>
                  <a:srgbClr val="0000FF"/>
                </a:solidFill>
                <a:latin typeface="Verdana" panose="020B0604030504040204" pitchFamily="34" charset="0"/>
                <a:cs typeface="Verdana" panose="020B0604030504040204" pitchFamily="34" charset="0"/>
              </a:rPr>
              <a:t>approach</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Challenge to learn in a reasonably </a:t>
            </a:r>
            <a:r>
              <a:rPr lang="en-US" sz="1800" dirty="0">
                <a:solidFill>
                  <a:srgbClr val="FF0000"/>
                </a:solidFill>
                <a:latin typeface="Verdana" panose="020B0604030504040204" pitchFamily="34" charset="0"/>
                <a:cs typeface="Verdana" panose="020B0604030504040204" pitchFamily="34" charset="0"/>
              </a:rPr>
              <a:t>short time</a:t>
            </a:r>
            <a:r>
              <a:rPr lang="en-US" sz="1800" dirty="0">
                <a:solidFill>
                  <a:srgbClr val="0000FF"/>
                </a:solidFill>
                <a:latin typeface="Verdana" panose="020B0604030504040204" pitchFamily="34" charset="0"/>
                <a:cs typeface="Verdana" panose="020B0604030504040204" pitchFamily="34" charset="0"/>
              </a:rPr>
              <a:t>,</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Complex topic – </a:t>
            </a:r>
            <a:r>
              <a:rPr lang="en-US" sz="1800" dirty="0">
                <a:solidFill>
                  <a:srgbClr val="FF0000"/>
                </a:solidFill>
                <a:latin typeface="Verdana" panose="020B0604030504040204" pitchFamily="34" charset="0"/>
                <a:cs typeface="Verdana" panose="020B0604030504040204" pitchFamily="34" charset="0"/>
              </a:rPr>
              <a:t>emphasis on deep learning</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Goal is to </a:t>
            </a:r>
            <a:r>
              <a:rPr lang="en-US" sz="1800" dirty="0">
                <a:solidFill>
                  <a:srgbClr val="FF0000"/>
                </a:solidFill>
                <a:latin typeface="Verdana" panose="020B0604030504040204" pitchFamily="34" charset="0"/>
                <a:cs typeface="Verdana" panose="020B0604030504040204" pitchFamily="34" charset="0"/>
              </a:rPr>
              <a:t>apply what you have learned</a:t>
            </a:r>
            <a:r>
              <a:rPr lang="en-US" sz="1800" dirty="0">
                <a:solidFill>
                  <a:srgbClr val="0000FF"/>
                </a:solidFill>
                <a:latin typeface="Verdana" panose="020B0604030504040204" pitchFamily="34" charset="0"/>
                <a:cs typeface="Verdana" panose="020B0604030504040204" pitchFamily="34" charset="0"/>
              </a:rPr>
              <a:t>, pragmatic(jobs)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Assignments, Quiz and Submission dates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Group assignments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Coding support </a:t>
            </a:r>
            <a:r>
              <a:rPr lang="en-US" sz="1800" dirty="0">
                <a:solidFill>
                  <a:srgbClr val="0000FF"/>
                </a:solidFill>
                <a:latin typeface="Verdana" panose="020B0604030504040204" pitchFamily="34" charset="0"/>
                <a:cs typeface="Verdana" panose="020B0604030504040204" pitchFamily="34" charset="0"/>
              </a:rPr>
              <a:t>– Ayse, Anjali and Marina (also Amita is online if needed)</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More time </a:t>
            </a:r>
            <a:r>
              <a:rPr lang="en-US" sz="1800" dirty="0">
                <a:solidFill>
                  <a:srgbClr val="0000FF"/>
                </a:solidFill>
                <a:latin typeface="Verdana" panose="020B0604030504040204" pitchFamily="34" charset="0"/>
                <a:cs typeface="Verdana" panose="020B0604030504040204" pitchFamily="34" charset="0"/>
              </a:rPr>
              <a:t>– 3 weeks after last session to send all assignments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233170"/>
            <a:ext cx="6775450" cy="2529282"/>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 Where to post technical questions – </a:t>
            </a:r>
            <a:r>
              <a:rPr lang="en-US" sz="1800" dirty="0">
                <a:solidFill>
                  <a:srgbClr val="FF0000"/>
                </a:solidFill>
                <a:latin typeface="Verdana" panose="020B0604030504040204" pitchFamily="34" charset="0"/>
                <a:cs typeface="Verdana" panose="020B0604030504040204" pitchFamily="34" charset="0"/>
                <a:sym typeface="+mn-ea"/>
              </a:rPr>
              <a:t>Questions for tutors channel </a:t>
            </a:r>
            <a:r>
              <a:rPr lang="en-US" sz="1800" dirty="0">
                <a:solidFill>
                  <a:srgbClr val="0000FF"/>
                </a:solidFill>
                <a:latin typeface="Verdana" panose="020B0604030504040204" pitchFamily="34" charset="0"/>
                <a:cs typeface="Verdana" panose="020B0604030504040204" pitchFamily="34" charset="0"/>
                <a:sym typeface="+mn-ea"/>
              </a:rPr>
              <a:t>(this includes questions from group / private channels)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  We </a:t>
            </a:r>
            <a:r>
              <a:rPr lang="en-US" sz="1800" dirty="0">
                <a:solidFill>
                  <a:srgbClr val="FF0000"/>
                </a:solidFill>
                <a:latin typeface="Verdana" panose="020B0604030504040204" pitchFamily="34" charset="0"/>
                <a:cs typeface="Verdana" panose="020B0604030504040204" pitchFamily="34" charset="0"/>
                <a:sym typeface="+mn-ea"/>
              </a:rPr>
              <a:t>aim to answer questions within the week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951865"/>
            <a:ext cx="6775450" cy="2944781"/>
          </a:xfrm>
          <a:prstGeom prst="rect">
            <a:avLst/>
          </a:prstGeom>
          <a:noFill/>
        </p:spPr>
        <p:txBody>
          <a:bodyPr wrap="square" rtlCol="0">
            <a:spAutoFit/>
          </a:bodyPr>
          <a:lstStyle/>
          <a:p>
            <a:pPr algn="ctr" fontAlgn="auto">
              <a:lnSpc>
                <a:spcPct val="150000"/>
              </a:lnSpc>
            </a:pPr>
            <a:r>
              <a:rPr lang="en-US" sz="1800" dirty="0">
                <a:solidFill>
                  <a:srgbClr val="FF0000"/>
                </a:solidFill>
                <a:latin typeface="Verdana" panose="020B0604030504040204" pitchFamily="34" charset="0"/>
                <a:cs typeface="Verdana" panose="020B0604030504040204" pitchFamily="34" charset="0"/>
                <a:sym typeface="+mn-ea"/>
              </a:rPr>
              <a:t>Timings</a:t>
            </a:r>
            <a:r>
              <a:rPr lang="en-US" sz="1800" dirty="0">
                <a:solidFill>
                  <a:srgbClr val="0000FF"/>
                </a:solidFill>
                <a:latin typeface="Verdana" panose="020B0604030504040204" pitchFamily="34" charset="0"/>
                <a:cs typeface="Verdana" panose="020B0604030504040204" pitchFamily="34" charset="0"/>
                <a:sym typeface="+mn-ea"/>
              </a:rPr>
              <a:t>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10:00 – 11:30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12:30 – 14:00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break times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5 mins around 10:45 and 13:15</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sym typeface="+mn-ea"/>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We will be online around 9:45 every day of the course</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4" y="1045845"/>
            <a:ext cx="7497371" cy="5853269"/>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sym typeface="+mn-ea"/>
              </a:rPr>
              <a:t>Mindset</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Immersive</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Imposter syndrome </a:t>
            </a:r>
            <a:r>
              <a:rPr lang="en-US" sz="1800" dirty="0">
                <a:solidFill>
                  <a:srgbClr val="0000FF"/>
                </a:solidFill>
                <a:latin typeface="Verdana" panose="020B0604030504040204" pitchFamily="34" charset="0"/>
                <a:cs typeface="Verdana" panose="020B0604030504040204" pitchFamily="34" charset="0"/>
                <a:sym typeface="+mn-ea"/>
              </a:rPr>
              <a:t>and AI</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Scope advanced - </a:t>
            </a:r>
            <a:r>
              <a:rPr lang="en-US" sz="1800" dirty="0">
                <a:solidFill>
                  <a:srgbClr val="FF0000"/>
                </a:solidFill>
                <a:latin typeface="Verdana" panose="020B0604030504040204" pitchFamily="34" charset="0"/>
                <a:cs typeface="Verdana" panose="020B0604030504040204" pitchFamily="34" charset="0"/>
                <a:sym typeface="+mn-ea"/>
              </a:rPr>
              <a:t>in my assessment </a:t>
            </a:r>
            <a:r>
              <a:rPr lang="en-US" sz="1800" dirty="0">
                <a:solidFill>
                  <a:srgbClr val="0000FF"/>
                </a:solidFill>
                <a:latin typeface="Verdana" panose="020B0604030504040204" pitchFamily="34" charset="0"/>
                <a:cs typeface="Verdana" panose="020B0604030504040204" pitchFamily="34" charset="0"/>
                <a:sym typeface="+mn-ea"/>
              </a:rPr>
              <a:t>you can do this</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There was a </a:t>
            </a:r>
            <a:r>
              <a:rPr lang="en-US" sz="1800" dirty="0">
                <a:solidFill>
                  <a:srgbClr val="FF0000"/>
                </a:solidFill>
                <a:latin typeface="Verdana" panose="020B0604030504040204" pitchFamily="34" charset="0"/>
                <a:cs typeface="Verdana" panose="020B0604030504040204" pitchFamily="34" charset="0"/>
                <a:sym typeface="+mn-ea"/>
              </a:rPr>
              <a:t>waiting list</a:t>
            </a:r>
            <a:r>
              <a:rPr lang="en-US" sz="1800" dirty="0">
                <a:solidFill>
                  <a:srgbClr val="0000FF"/>
                </a:solidFill>
                <a:latin typeface="Verdana" panose="020B0604030504040204" pitchFamily="34" charset="0"/>
                <a:cs typeface="Verdana" panose="020B0604030504040204" pitchFamily="34" charset="0"/>
                <a:sym typeface="+mn-ea"/>
              </a:rPr>
              <a:t>! So people selected are best from that list</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Discussion matters-  </a:t>
            </a:r>
            <a:r>
              <a:rPr lang="en-US" sz="1800" dirty="0">
                <a:solidFill>
                  <a:srgbClr val="0000FF"/>
                </a:solidFill>
                <a:latin typeface="Verdana" panose="020B0604030504040204" pitchFamily="34" charset="0"/>
                <a:cs typeface="Verdana" panose="020B0604030504040204" pitchFamily="34" charset="0"/>
                <a:sym typeface="+mn-ea"/>
              </a:rPr>
              <a:t>we prioritize discussion – we can catch up on content in various ways</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Repetition</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Not an easy course but very applicable</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Communicate – </a:t>
            </a:r>
            <a:r>
              <a:rPr lang="en-US" sz="1800" dirty="0">
                <a:solidFill>
                  <a:srgbClr val="FF0000"/>
                </a:solidFill>
                <a:latin typeface="Verdana" panose="020B0604030504040204" pitchFamily="34" charset="0"/>
                <a:cs typeface="Verdana" panose="020B0604030504040204" pitchFamily="34" charset="0"/>
                <a:sym typeface="+mn-ea"/>
              </a:rPr>
              <a:t>don’t go quiet</a:t>
            </a:r>
            <a:r>
              <a:rPr lang="en-US" sz="1800" dirty="0">
                <a:solidFill>
                  <a:srgbClr val="0000FF"/>
                </a:solidFill>
                <a:latin typeface="Verdana" panose="020B0604030504040204" pitchFamily="34" charset="0"/>
                <a:cs typeface="Verdana" panose="020B0604030504040204" pitchFamily="34" charset="0"/>
                <a:sym typeface="+mn-ea"/>
              </a:rPr>
              <a:t>! </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One on Ones tech chats </a:t>
            </a:r>
            <a:r>
              <a:rPr lang="en-US" sz="1800" dirty="0">
                <a:solidFill>
                  <a:srgbClr val="0000FF"/>
                </a:solidFill>
                <a:latin typeface="Verdana" panose="020B0604030504040204" pitchFamily="34" charset="0"/>
                <a:cs typeface="Verdana" panose="020B0604030504040204" pitchFamily="34" charset="0"/>
                <a:sym typeface="+mn-ea"/>
              </a:rPr>
              <a:t>/ career advice etc. with me are possible. You can message me through TEAMS or Canvas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299845"/>
            <a:ext cx="6775450" cy="2944781"/>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Do not disappear!</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Keep submitting – </a:t>
            </a:r>
            <a:r>
              <a:rPr lang="en-US" sz="1800" dirty="0">
                <a:solidFill>
                  <a:srgbClr val="FF0000"/>
                </a:solidFill>
                <a:latin typeface="Verdana" panose="020B0604030504040204" pitchFamily="34" charset="0"/>
                <a:cs typeface="Verdana" panose="020B0604030504040204" pitchFamily="34" charset="0"/>
                <a:sym typeface="+mn-ea"/>
              </a:rPr>
              <a:t>do not try to do in the last minute</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You will not understand everything immediately but </a:t>
            </a:r>
            <a:r>
              <a:rPr lang="en-US" sz="1800" dirty="0">
                <a:solidFill>
                  <a:srgbClr val="FF0000"/>
                </a:solidFill>
                <a:latin typeface="Verdana" panose="020B0604030504040204" pitchFamily="34" charset="0"/>
                <a:cs typeface="Verdana" panose="020B0604030504040204" pitchFamily="34" charset="0"/>
                <a:sym typeface="+mn-ea"/>
              </a:rPr>
              <a:t>over the time of the course </a:t>
            </a:r>
            <a:r>
              <a:rPr lang="en-US" sz="1800" dirty="0">
                <a:solidFill>
                  <a:srgbClr val="0000FF"/>
                </a:solidFill>
                <a:latin typeface="Verdana" panose="020B0604030504040204" pitchFamily="34" charset="0"/>
                <a:cs typeface="Verdana" panose="020B0604030504040204" pitchFamily="34" charset="0"/>
                <a:sym typeface="+mn-ea"/>
              </a:rPr>
              <a:t>you will understand more</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sym typeface="+mn-ea"/>
              </a:rPr>
              <a:t>I may not have all the answers immediately </a:t>
            </a:r>
            <a:r>
              <a:rPr lang="en-US" sz="1800" dirty="0">
                <a:solidFill>
                  <a:srgbClr val="0000FF"/>
                </a:solidFill>
                <a:latin typeface="Verdana" panose="020B0604030504040204" pitchFamily="34" charset="0"/>
                <a:cs typeface="Verdana" panose="020B0604030504040204" pitchFamily="34" charset="0"/>
                <a:sym typeface="+mn-ea"/>
              </a:rPr>
              <a:t>– so we keep a list of things to ‘come back to’ and normally we should get the answer within the week</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Class composition</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892099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62355"/>
            <a:ext cx="6775450" cy="507746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Class composition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Please list a set of keywords that describe your technical career so far - as many as you can (e.g. Java, SQL).</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Java, J2EE, SQL, Unix, etc.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Solution Architect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Python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OOP</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Pandas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SQL</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Tableau</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C++</a:t>
            </a:r>
            <a:endParaRPr lang="en-US" sz="1800" dirty="0">
              <a:solidFill>
                <a:srgbClr val="0000FF"/>
              </a:solidFill>
              <a:latin typeface="Verdana" panose="020B0604030504040204" pitchFamily="34" charset="0"/>
              <a:cs typeface="Verdana" panose="020B0604030504040204" pitchFamily="34" charset="0"/>
            </a:endParaRPr>
          </a:p>
        </p:txBody>
      </p:sp>
      <p:sp>
        <p:nvSpPr>
          <p:cNvPr id="2" name="Text Box 1"/>
          <p:cNvSpPr txBox="1"/>
          <p:nvPr/>
        </p:nvSpPr>
        <p:spPr>
          <a:xfrm>
            <a:off x="4594860" y="2669540"/>
            <a:ext cx="3855085" cy="2999740"/>
          </a:xfrm>
          <a:prstGeom prst="rect">
            <a:avLst/>
          </a:prstGeom>
          <a:noFill/>
        </p:spPr>
        <p:txBody>
          <a:bodyPr wrap="square" rtlCol="0">
            <a:spAutoFit/>
          </a:bodyPr>
          <a:lstStyle/>
          <a:p>
            <a:pPr algn="l"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Scala</a:t>
            </a:r>
            <a:endParaRPr lang="en-US" sz="1800" dirty="0">
              <a:solidFill>
                <a:srgbClr val="0000FF"/>
              </a:solidFill>
              <a:latin typeface="Verdana" panose="020B0604030504040204" pitchFamily="34" charset="0"/>
              <a:cs typeface="Verdana" panose="020B0604030504040204" pitchFamily="34" charset="0"/>
            </a:endParaRPr>
          </a:p>
          <a:p>
            <a:pPr algn="l"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JavaScript and JS frameworks</a:t>
            </a:r>
            <a:endParaRPr lang="en-US" sz="1800" dirty="0">
              <a:solidFill>
                <a:srgbClr val="0000FF"/>
              </a:solidFill>
              <a:latin typeface="Verdana" panose="020B0604030504040204" pitchFamily="34" charset="0"/>
              <a:cs typeface="Verdana" panose="020B0604030504040204" pitchFamily="34" charset="0"/>
            </a:endParaRPr>
          </a:p>
          <a:p>
            <a:pPr algn="l"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Some strong on Python for data science</a:t>
            </a:r>
            <a:endParaRPr lang="en-US" sz="1800" dirty="0">
              <a:solidFill>
                <a:srgbClr val="0000FF"/>
              </a:solidFill>
              <a:latin typeface="Verdana" panose="020B0604030504040204" pitchFamily="34" charset="0"/>
              <a:cs typeface="Verdana" panose="020B0604030504040204" pitchFamily="34" charset="0"/>
            </a:endParaRPr>
          </a:p>
          <a:p>
            <a:pPr algn="l"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Hadoop and variants like spark</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507746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What do you wish to achieve from this course?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Basic knowledge in developing </a:t>
            </a:r>
            <a:r>
              <a:rPr lang="en-US" sz="1800" dirty="0">
                <a:solidFill>
                  <a:srgbClr val="FF0000"/>
                </a:solidFill>
                <a:latin typeface="Verdana" panose="020B0604030504040204" pitchFamily="34" charset="0"/>
                <a:cs typeface="Verdana" panose="020B0604030504040204" pitchFamily="34" charset="0"/>
              </a:rPr>
              <a:t>AI apps or services </a:t>
            </a:r>
            <a:r>
              <a:rPr lang="en-US" sz="1800" dirty="0">
                <a:solidFill>
                  <a:srgbClr val="0000FF"/>
                </a:solidFill>
                <a:latin typeface="Verdana" panose="020B0604030504040204" pitchFamily="34" charset="0"/>
                <a:cs typeface="Verdana" panose="020B0604030504040204" pitchFamily="34" charset="0"/>
              </a:rPr>
              <a:t>using Python and TensorFlow,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Help in proposing solutions to </a:t>
            </a:r>
            <a:r>
              <a:rPr lang="en-US" sz="1800" dirty="0">
                <a:solidFill>
                  <a:srgbClr val="FF0000"/>
                </a:solidFill>
                <a:latin typeface="Verdana" panose="020B0604030504040204" pitchFamily="34" charset="0"/>
                <a:cs typeface="Verdana" panose="020B0604030504040204" pitchFamily="34" charset="0"/>
              </a:rPr>
              <a:t>clients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Understanding of </a:t>
            </a:r>
            <a:r>
              <a:rPr lang="en-US" sz="1800" dirty="0">
                <a:solidFill>
                  <a:srgbClr val="FF0000"/>
                </a:solidFill>
                <a:latin typeface="Verdana" panose="020B0604030504040204" pitchFamily="34" charset="0"/>
                <a:cs typeface="Verdana" panose="020B0604030504040204" pitchFamily="34" charset="0"/>
              </a:rPr>
              <a:t>machine learning and deep learning techniques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Further experience and deep understanding in machine learning techniques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Developing AI applications for specific industries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Further your </a:t>
            </a:r>
            <a:r>
              <a:rPr lang="en-US" sz="1800" dirty="0">
                <a:solidFill>
                  <a:srgbClr val="FF0000"/>
                </a:solidFill>
                <a:latin typeface="Verdana" panose="020B0604030504040204" pitchFamily="34" charset="0"/>
                <a:cs typeface="Verdana" panose="020B0604030504040204" pitchFamily="34" charset="0"/>
              </a:rPr>
              <a:t>career</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Looking to learn about </a:t>
            </a:r>
            <a:r>
              <a:rPr lang="en-US" sz="1800" dirty="0">
                <a:solidFill>
                  <a:srgbClr val="FF0000"/>
                </a:solidFill>
                <a:latin typeface="Verdana" panose="020B0604030504040204" pitchFamily="34" charset="0"/>
                <a:cs typeface="Verdana" panose="020B0604030504040204" pitchFamily="34" charset="0"/>
              </a:rPr>
              <a:t>deep learning</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341503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how to </a:t>
            </a:r>
            <a:r>
              <a:rPr lang="en-US" sz="1800" dirty="0">
                <a:solidFill>
                  <a:srgbClr val="FF0000"/>
                </a:solidFill>
                <a:latin typeface="Verdana" panose="020B0604030504040204" pitchFamily="34" charset="0"/>
                <a:cs typeface="Verdana" panose="020B0604030504040204" pitchFamily="34" charset="0"/>
                <a:sym typeface="+mn-ea"/>
              </a:rPr>
              <a:t>apply algorithms </a:t>
            </a:r>
            <a:endParaRPr lang="en-US" sz="1800" dirty="0">
              <a:solidFill>
                <a:srgbClr val="FF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a:t>
            </a:r>
            <a:r>
              <a:rPr lang="en-US" sz="1800" dirty="0">
                <a:solidFill>
                  <a:srgbClr val="FF0000"/>
                </a:solidFill>
                <a:latin typeface="Verdana" panose="020B0604030504040204" pitchFamily="34" charset="0"/>
                <a:cs typeface="Verdana" panose="020B0604030504040204" pitchFamily="34" charset="0"/>
                <a:sym typeface="+mn-ea"/>
              </a:rPr>
              <a:t>CNNs and RNNs</a:t>
            </a:r>
            <a:endParaRPr lang="en-US" sz="1800" dirty="0">
              <a:solidFill>
                <a:srgbClr val="FF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Increase </a:t>
            </a:r>
            <a:r>
              <a:rPr lang="en-US" sz="1800" dirty="0">
                <a:solidFill>
                  <a:srgbClr val="FF0000"/>
                </a:solidFill>
                <a:latin typeface="Verdana" panose="020B0604030504040204" pitchFamily="34" charset="0"/>
                <a:cs typeface="Verdana" panose="020B0604030504040204" pitchFamily="34" charset="0"/>
                <a:sym typeface="+mn-ea"/>
              </a:rPr>
              <a:t>coding skills</a:t>
            </a:r>
            <a:endParaRPr lang="en-US" sz="1800" dirty="0">
              <a:solidFill>
                <a:srgbClr val="FF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Increase my network in AI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about the tools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Solve day to day problems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a:t>
            </a:r>
            <a:r>
              <a:rPr lang="en-US" sz="1800" dirty="0">
                <a:solidFill>
                  <a:srgbClr val="FF0000"/>
                </a:solidFill>
                <a:latin typeface="Verdana" panose="020B0604030504040204" pitchFamily="34" charset="0"/>
                <a:cs typeface="Verdana" panose="020B0604030504040204" pitchFamily="34" charset="0"/>
                <a:sym typeface="+mn-ea"/>
              </a:rPr>
              <a:t>Transition my career </a:t>
            </a:r>
            <a:r>
              <a:rPr lang="en-US" sz="1800" dirty="0">
                <a:solidFill>
                  <a:srgbClr val="0000FF"/>
                </a:solidFill>
                <a:latin typeface="Verdana" panose="020B0604030504040204" pitchFamily="34" charset="0"/>
                <a:cs typeface="Verdana" panose="020B0604030504040204" pitchFamily="34" charset="0"/>
                <a:sym typeface="+mn-ea"/>
              </a:rPr>
              <a:t>from academia to industry</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Gain knowledge of TensorFlow</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424624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Are you familiar with terms like regression, classification, etc. (either from reading or online courses) – if so, can you elaborate?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t>
            </a:r>
            <a:r>
              <a:rPr lang="en-US" sz="1800" dirty="0">
                <a:solidFill>
                  <a:srgbClr val="FF0000"/>
                </a:solidFill>
                <a:latin typeface="Verdana" panose="020B0604030504040204" pitchFamily="34" charset="0"/>
                <a:cs typeface="Verdana" panose="020B0604030504040204" pitchFamily="34" charset="0"/>
              </a:rPr>
              <a:t>No, I am not aware of these terms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Yes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Certified by AWS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t>
            </a:r>
            <a:r>
              <a:rPr lang="en-US" sz="1800" dirty="0">
                <a:solidFill>
                  <a:srgbClr val="FF0000"/>
                </a:solidFill>
                <a:latin typeface="Verdana" panose="020B0604030504040204" pitchFamily="34" charset="0"/>
                <a:cs typeface="Verdana" panose="020B0604030504040204" pitchFamily="34" charset="0"/>
              </a:rPr>
              <a:t>Andrew Ng course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Previous degree had a statistical component but not familiar with Python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MATLAB</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466153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Have you ever implemented algorithms like xgboost, logistic regression, etc.?</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t>
            </a:r>
            <a:r>
              <a:rPr lang="en-US" sz="1800" dirty="0">
                <a:solidFill>
                  <a:srgbClr val="FF0000"/>
                </a:solidFill>
                <a:latin typeface="Verdana" panose="020B0604030504040204" pitchFamily="34" charset="0"/>
                <a:cs typeface="Verdana" panose="020B0604030504040204" pitchFamily="34" charset="0"/>
              </a:rPr>
              <a:t>No</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Used logistic regression in online ML tutorials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Yes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done as part of Andrew Ng machine learning course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used logistic regression as statistical analysis tool in previous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implemented advanced algorithms like </a:t>
            </a:r>
            <a:r>
              <a:rPr lang="en-US" sz="1800" dirty="0">
                <a:solidFill>
                  <a:srgbClr val="FF0000"/>
                </a:solidFill>
                <a:latin typeface="Verdana" panose="020B0604030504040204" pitchFamily="34" charset="0"/>
                <a:cs typeface="Verdana" panose="020B0604030504040204" pitchFamily="34" charset="0"/>
              </a:rPr>
              <a:t>genetic algorithms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more familiar with </a:t>
            </a:r>
            <a:r>
              <a:rPr lang="en-US" sz="1800" dirty="0">
                <a:solidFill>
                  <a:srgbClr val="FF0000"/>
                </a:solidFill>
                <a:latin typeface="Verdana" panose="020B0604030504040204" pitchFamily="34" charset="0"/>
                <a:cs typeface="Verdana" panose="020B0604030504040204" pitchFamily="34" charset="0"/>
              </a:rPr>
              <a:t>logistic regression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299974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Have you worked with Keras or TensorFlow?</a:t>
            </a:r>
            <a:endParaRPr lang="en-US" sz="1800" dirty="0">
              <a:solidFill>
                <a:srgbClr val="C0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No</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Used TensorFlow 2 during Machine Learning classes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Yes, but I am not an expert</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Yes, but only as part of coursework.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466153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Are you familiar with Pandas, NumPy, or Matplotlib? If so, how (in one paragraph)?</a:t>
            </a:r>
            <a:endParaRPr lang="en-US" sz="1800" dirty="0">
              <a:solidFill>
                <a:srgbClr val="C0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Somewhat</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 am familiar with these python libraries, but have not used them extensively.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a:t>
            </a:r>
            <a:r>
              <a:rPr lang="en-US" sz="1800" dirty="0">
                <a:solidFill>
                  <a:srgbClr val="FF0000"/>
                </a:solidFill>
                <a:latin typeface="Verdana" panose="020B0604030504040204" pitchFamily="34" charset="0"/>
                <a:cs typeface="Verdana" panose="020B0604030504040204" pitchFamily="34" charset="0"/>
                <a:sym typeface="+mn-ea"/>
              </a:rPr>
              <a:t>Yes, but very basic</a:t>
            </a:r>
            <a:r>
              <a:rPr lang="en-US" sz="1800" dirty="0">
                <a:solidFill>
                  <a:srgbClr val="0000FF"/>
                </a:solidFill>
                <a:latin typeface="Verdana" panose="020B0604030504040204" pitchFamily="34" charset="0"/>
                <a:cs typeface="Verdana" panose="020B0604030504040204" pitchFamily="34" charset="0"/>
                <a:sym typeface="+mn-ea"/>
              </a:rPr>
              <a:t>.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 I have used NumPy and Matplotlib for a reinforcement learning BlackJack project.</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No</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Very experienced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Introductions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83514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29665"/>
            <a:ext cx="6775450" cy="46615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use pandas, NumPy and matplotlib to analyze datasets, automate plotting and I/O communication between different applications.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use these libraries for ETL pipelines to transform the raw data into useful information.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 have been using python on a daily basis for my postdoctoral research.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I am aware of MathplotLib from my Python training course, but would not say I am familiar with it.</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Yes, I use them professionally as well as for hobby/educational projects. </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Flow of the course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2768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113155"/>
            <a:ext cx="6775450" cy="451790"/>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Session outline and notes document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28246" y="2980700"/>
            <a:ext cx="3783330" cy="52197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Course Objectives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818515"/>
            <a:ext cx="6775450" cy="3360279"/>
          </a:xfrm>
          <a:prstGeom prst="rect">
            <a:avLst/>
          </a:prstGeom>
          <a:noFill/>
        </p:spPr>
        <p:txBody>
          <a:bodyPr wrap="square" rtlCol="0">
            <a:spAutoFit/>
          </a:bodyPr>
          <a:lstStyle/>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Foundations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Introduction to machine learning, deep learning and AI</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Introduction to neural networks, TensorFlow and Keras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Introduction to neural networks</a:t>
            </a:r>
          </a:p>
          <a:p>
            <a:pPr marL="285750" indent="-285750" algn="just" fontAlgn="auto">
              <a:lnSpc>
                <a:spcPct val="150000"/>
              </a:lnSpc>
              <a:buFontTx/>
              <a:buChar char="-"/>
            </a:pPr>
            <a:r>
              <a:rPr lang="en-US" sz="1800" dirty="0">
                <a:solidFill>
                  <a:srgbClr val="0000FF"/>
                </a:solidFill>
                <a:latin typeface="Verdana" panose="020B0604030504040204" pitchFamily="34" charset="0"/>
                <a:cs typeface="Verdana" panose="020B0604030504040204" pitchFamily="34" charset="0"/>
              </a:rPr>
              <a:t>Introduction to Artificial Intelligence applications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Tx/>
              <a:buChar char="-"/>
            </a:pP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90436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521460"/>
            <a:ext cx="6775450" cy="4246245"/>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Classification and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difference between Classification and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●Delve deep into Linear and Logistic Regressors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concept of baseline</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need and method of regularization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how to use TensorFlow Estimator API to build Classification and Regressor models.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480820"/>
            <a:ext cx="6775450" cy="3830955"/>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Convolutional Neural Networks</a:t>
            </a:r>
            <a:endParaRPr lang="en-US" sz="1800" b="1"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how to use neural networks for image processing applications.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concept of receptor fields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the in-depth working of convolutional neural networks.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●Build LeNet architecture in TensorFlow 2.</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042670" y="1534160"/>
            <a:ext cx="6775450" cy="3415030"/>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Natural Language Processing</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concept of word embeddings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●Explore the Gensim API  for NLP task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to use and fine-tune Word2Vec and glove word embeddings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to build 1D CNN for the text classification task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602740"/>
            <a:ext cx="6775450" cy="3830955"/>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Recurrent Neural Networks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difference between recurrent and feed-forward networks.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●Delve into the working of recurrent neural network</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problem of vanishing and exploding gradients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●Go deeper into the architecture and working of LSTM and GRU</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359535"/>
            <a:ext cx="6775450" cy="2999740"/>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Autoencoders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the architecture of autoencoders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●Unravel the magic of denoising and sparse autoencoders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how images can be generated using Variational Autoencoder</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DD065-C6CF-413D-A06E-7E6DA19EBFF6}"/>
              </a:ext>
            </a:extLst>
          </p:cNvPr>
          <p:cNvPicPr>
            <a:picLocks noChangeAspect="1"/>
          </p:cNvPicPr>
          <p:nvPr/>
        </p:nvPicPr>
        <p:blipFill>
          <a:blip r:embed="rId2"/>
          <a:stretch>
            <a:fillRect/>
          </a:stretch>
        </p:blipFill>
        <p:spPr>
          <a:xfrm>
            <a:off x="5707963" y="1068094"/>
            <a:ext cx="2647950" cy="1381125"/>
          </a:xfrm>
          <a:prstGeom prst="rect">
            <a:avLst/>
          </a:prstGeom>
        </p:spPr>
      </p:pic>
      <p:pic>
        <p:nvPicPr>
          <p:cNvPr id="6" name="Picture 2" descr="Image result for LSE">
            <a:extLst>
              <a:ext uri="{FF2B5EF4-FFF2-40B4-BE49-F238E27FC236}">
                <a16:creationId xmlns:a16="http://schemas.microsoft.com/office/drawing/2014/main" id="{76260C8F-8DC6-4DE5-859A-1C876A06FA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7963" y="2644116"/>
            <a:ext cx="965133" cy="9651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harvard kennedy school">
            <a:extLst>
              <a:ext uri="{FF2B5EF4-FFF2-40B4-BE49-F238E27FC236}">
                <a16:creationId xmlns:a16="http://schemas.microsoft.com/office/drawing/2014/main" id="{57B9778A-A33E-46B2-9191-AD48C36F3D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162" y="2662312"/>
            <a:ext cx="1444751" cy="66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B80D97-A18C-4B46-937D-A715F5FB3A67}"/>
              </a:ext>
            </a:extLst>
          </p:cNvPr>
          <p:cNvPicPr>
            <a:picLocks noChangeAspect="1"/>
          </p:cNvPicPr>
          <p:nvPr/>
        </p:nvPicPr>
        <p:blipFill>
          <a:blip r:embed="rId5"/>
          <a:stretch>
            <a:fillRect/>
          </a:stretch>
        </p:blipFill>
        <p:spPr>
          <a:xfrm>
            <a:off x="5707963" y="3804146"/>
            <a:ext cx="2138260" cy="1088670"/>
          </a:xfrm>
          <a:prstGeom prst="rect">
            <a:avLst/>
          </a:prstGeom>
        </p:spPr>
      </p:pic>
      <p:sp>
        <p:nvSpPr>
          <p:cNvPr id="11" name="Shape 107">
            <a:extLst>
              <a:ext uri="{FF2B5EF4-FFF2-40B4-BE49-F238E27FC236}">
                <a16:creationId xmlns:a16="http://schemas.microsoft.com/office/drawing/2014/main" id="{866AA687-B6F7-46AF-8F7D-98C8527C84EA}"/>
              </a:ext>
            </a:extLst>
          </p:cNvPr>
          <p:cNvSpPr txBox="1">
            <a:spLocks noChangeArrowheads="1"/>
          </p:cNvSpPr>
          <p:nvPr/>
        </p:nvSpPr>
        <p:spPr bwMode="auto">
          <a:xfrm>
            <a:off x="284850" y="2644116"/>
            <a:ext cx="8095906" cy="372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a:lnSpc>
                <a:spcPct val="150000"/>
              </a:lnSpc>
              <a:buClr>
                <a:srgbClr val="0000FF"/>
              </a:buClr>
              <a:buSzPct val="25000"/>
              <a:buFont typeface="Verdana" pitchFamily="34" charset="0"/>
              <a:buNone/>
              <a:defRPr/>
            </a:pPr>
            <a:endParaRPr lang="en-US" sz="2000" b="1" dirty="0">
              <a:solidFill>
                <a:srgbClr val="FF0000"/>
              </a:solidFill>
              <a:latin typeface="Verdana" pitchFamily="34" charset="0"/>
              <a:sym typeface="Verdana" pitchFamily="34" charset="0"/>
            </a:endParaRPr>
          </a:p>
          <a:p>
            <a:pPr algn="just">
              <a:lnSpc>
                <a:spcPct val="150000"/>
              </a:lnSpc>
              <a:buClr>
                <a:srgbClr val="0000FF"/>
              </a:buClr>
              <a:buSzPct val="25000"/>
              <a:buFont typeface="Verdana" pitchFamily="34" charset="0"/>
              <a:buNone/>
              <a:defRPr/>
            </a:pPr>
            <a:r>
              <a:rPr lang="en-US" sz="2000" b="1" dirty="0">
                <a:solidFill>
                  <a:srgbClr val="FF0000"/>
                </a:solidFill>
                <a:latin typeface="Verdana" pitchFamily="34" charset="0"/>
                <a:sym typeface="Verdana" pitchFamily="34" charset="0"/>
              </a:rPr>
              <a:t>Projects</a:t>
            </a:r>
            <a:r>
              <a:rPr lang="en-US" sz="2000" b="1" dirty="0">
                <a:solidFill>
                  <a:srgbClr val="0000FF"/>
                </a:solidFill>
                <a:latin typeface="Verdana" pitchFamily="34" charset="0"/>
                <a:sym typeface="Verdana" pitchFamily="34" charset="0"/>
              </a:rPr>
              <a:t> </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Principal Data Scientist</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Bioinformatics </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Cybersecurity</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Robotics</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Tensorflow and Keras</a:t>
            </a:r>
          </a:p>
          <a:p>
            <a:pPr algn="just">
              <a:lnSpc>
                <a:spcPct val="150000"/>
              </a:lnSpc>
              <a:buClr>
                <a:srgbClr val="0000FF"/>
              </a:buClr>
              <a:buSzPct val="25000"/>
              <a:buFont typeface="Verdana" pitchFamily="34" charset="0"/>
              <a:buNone/>
              <a:defRPr/>
            </a:pPr>
            <a:r>
              <a:rPr lang="en-US" sz="1600" u="sng" dirty="0">
                <a:solidFill>
                  <a:srgbClr val="FF0000"/>
                </a:solidFill>
                <a:latin typeface="Verdana" pitchFamily="34" charset="0"/>
                <a:sym typeface="Verdana" pitchFamily="34" charset="0"/>
              </a:rPr>
              <a:t> </a:t>
            </a:r>
          </a:p>
          <a:p>
            <a:pPr algn="just">
              <a:lnSpc>
                <a:spcPct val="150000"/>
              </a:lnSpc>
              <a:spcBef>
                <a:spcPts val="1000"/>
              </a:spcBef>
              <a:buClr>
                <a:srgbClr val="0000FF"/>
              </a:buClr>
              <a:buSzPct val="100000"/>
              <a:defRPr/>
            </a:pPr>
            <a:endParaRPr lang="en-US" sz="1600" dirty="0">
              <a:solidFill>
                <a:srgbClr val="0000FF"/>
              </a:solidFill>
              <a:latin typeface="Verdana" pitchFamily="34" charset="0"/>
              <a:sym typeface="Verdana" pitchFamily="34" charset="0"/>
            </a:endParaRPr>
          </a:p>
        </p:txBody>
      </p:sp>
      <p:pic>
        <p:nvPicPr>
          <p:cNvPr id="2050" name="Picture 2" descr="Edit photo">
            <a:extLst>
              <a:ext uri="{FF2B5EF4-FFF2-40B4-BE49-F238E27FC236}">
                <a16:creationId xmlns:a16="http://schemas.microsoft.com/office/drawing/2014/main" id="{5EBAAB5B-F1A1-4269-BBB1-43EFE24675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602" y="106809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972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419860"/>
            <a:ext cx="6775450" cy="3830955"/>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Unsupervised Learning</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difference between supervised and unsupervised learning</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about the process of clustering and its applications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●Understand the principles of dimensionality reduction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●Apply the algorithms of clustering to cluster data</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499870"/>
            <a:ext cx="6775450" cy="2584450"/>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sym typeface="+mn-ea"/>
              </a:rPr>
              <a:t>Deep Learning on Cloud</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●Explore cloud platforms offered by Microsoft, Google and Amazon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●Learn how to create your own virtual machines on the cloud</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●Use TensorFlow extended for production.</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16330"/>
            <a:ext cx="6775450" cy="4661535"/>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Recorded session - no exercise TensorFlow and Cloud</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Deep Learning on Cloud</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Microsoft Azure, Amazon Web Services (AWS), Google Cloud Platform (GCP)</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Virtual machines on Cloud</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TensorFlow Extended for production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Recorded session - Working with real life applications – processes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Working with real life applications – Agile, Cloud, etc.</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095" y="2235835"/>
            <a:ext cx="7628255" cy="1077218"/>
          </a:xfrm>
          <a:prstGeom prst="rect">
            <a:avLst/>
          </a:prstGeom>
        </p:spPr>
        <p:txBody>
          <a:bodyPr wrap="square">
            <a:spAutoFit/>
          </a:bodyPr>
          <a:lstStyle/>
          <a:p>
            <a:pPr algn="ctr"/>
            <a:r>
              <a:rPr lang="en-US" sz="2800" b="1" dirty="0">
                <a:solidFill>
                  <a:srgbClr val="C00000"/>
                </a:solidFill>
                <a:effectLst/>
                <a:latin typeface="Verdana" panose="020B0604030504040204" pitchFamily="34" charset="0"/>
                <a:ea typeface="Verdana" panose="020B0604030504040204" pitchFamily="34" charset="0"/>
              </a:rPr>
              <a:t>Book references and code</a:t>
            </a:r>
          </a:p>
          <a:p>
            <a:pPr algn="ctr"/>
            <a:endParaRPr lang="en-US" sz="1800" b="1" dirty="0">
              <a:solidFill>
                <a:srgbClr val="C00000"/>
              </a:solidFill>
              <a:effectLst/>
              <a:latin typeface="Verdana" panose="020B0604030504040204" pitchFamily="34" charset="0"/>
              <a:ea typeface="Verdana" panose="020B0604030504040204" pitchFamily="34" charset="0"/>
            </a:endParaRPr>
          </a:p>
          <a:p>
            <a:pPr algn="ctr"/>
            <a:endParaRPr lang="en-US" sz="1800" b="1" dirty="0">
              <a:solidFill>
                <a:srgbClr val="C00000"/>
              </a:solidFill>
              <a:effectLst/>
              <a:latin typeface="Verdana" panose="020B0604030504040204" pitchFamily="34" charset="0"/>
              <a:ea typeface="Verdana" panose="020B060403050404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Exercise</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70804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9FD5B238-B544-4828-9AD7-ED2C74071139}"/>
              </a:ext>
            </a:extLst>
          </p:cNvPr>
          <p:cNvSpPr>
            <a:spLocks noChangeArrowheads="1"/>
          </p:cNvSpPr>
          <p:nvPr/>
        </p:nvSpPr>
        <p:spPr bwMode="auto">
          <a:xfrm>
            <a:off x="461639" y="1843272"/>
            <a:ext cx="776796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GB" alt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Times New Roman" panose="02020603050405020304" pitchFamily="18" charset="0"/>
                <a:hlinkClick r:id="rId2"/>
              </a:rPr>
              <a:t>https://canvas.ox.ac.uk/courses/67697/assignments/187280</a:t>
            </a:r>
            <a:r>
              <a:rPr kumimoji="0" lang="en-GB" altLang="en-US"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GB" altLang="en-US" sz="1600" b="0" i="0" u="none" strike="noStrike" cap="none" normalizeH="0" baseline="0" dirty="0">
              <a:ln>
                <a:noFill/>
              </a:ln>
              <a:solidFill>
                <a:srgbClr val="2D3B45"/>
              </a:solidFill>
              <a:effectLst/>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Coding exercise: Python libraries. Regression and Classification </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Pandas</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Numpy</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Matplotlib</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SkLearn</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Regression</a:t>
            </a:r>
            <a:endPar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600" b="0" i="0" u="none" strike="noStrike" cap="none" normalizeH="0" baseline="0" dirty="0">
                <a:ln>
                  <a:noFill/>
                </a:ln>
                <a:solidFill>
                  <a:srgbClr val="0000FF"/>
                </a:solidFill>
                <a:effectLst/>
                <a:latin typeface="Verdana" panose="020B0604030504040204" pitchFamily="34" charset="0"/>
                <a:ea typeface="Verdana" panose="020B0604030504040204" pitchFamily="34" charset="0"/>
                <a:cs typeface="Times New Roman" panose="02020603050405020304" pitchFamily="18" charset="0"/>
              </a:rPr>
              <a:t>  Classification</a:t>
            </a:r>
          </a:p>
        </p:txBody>
      </p:sp>
      <p:pic>
        <p:nvPicPr>
          <p:cNvPr id="1028" name="Picture 1" descr="Preview the document">
            <a:hlinkClick r:id="rId3" tooltip="&quot;Preview the document&quot;"/>
            <a:extLst>
              <a:ext uri="{FF2B5EF4-FFF2-40B4-BE49-F238E27FC236}">
                <a16:creationId xmlns:a16="http://schemas.microsoft.com/office/drawing/2014/main" id="{7923CB14-1EC8-4143-83A4-2A439265D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180" y="3241675"/>
            <a:ext cx="152400" cy="152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AB892FD8-1CEF-4086-BDDA-310386406E0E}"/>
              </a:ext>
            </a:extLst>
          </p:cNvPr>
          <p:cNvSpPr>
            <a:spLocks noChangeArrowheads="1"/>
          </p:cNvSpPr>
          <p:nvPr/>
        </p:nvSpPr>
        <p:spPr bwMode="auto">
          <a:xfrm>
            <a:off x="932180" y="3508375"/>
            <a:ext cx="86407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Tree>
    <p:extLst>
      <p:ext uri="{BB962C8B-B14F-4D97-AF65-F5344CB8AC3E}">
        <p14:creationId xmlns:p14="http://schemas.microsoft.com/office/powerpoint/2010/main" val="3920716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Basic concepts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64702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stitute for New Economic Thinking">
            <a:extLst>
              <a:ext uri="{FF2B5EF4-FFF2-40B4-BE49-F238E27FC236}">
                <a16:creationId xmlns:a16="http://schemas.microsoft.com/office/drawing/2014/main" id="{D382F720-F6CB-4357-BD9B-77E5F1AC6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602" y="1180730"/>
            <a:ext cx="5896422" cy="48326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ED29969-8553-4580-AFD9-D588947D2CE9}"/>
              </a:ext>
            </a:extLst>
          </p:cNvPr>
          <p:cNvSpPr txBox="1"/>
          <p:nvPr/>
        </p:nvSpPr>
        <p:spPr>
          <a:xfrm>
            <a:off x="452761" y="6055434"/>
            <a:ext cx="7208668" cy="246221"/>
          </a:xfrm>
          <a:prstGeom prst="rect">
            <a:avLst/>
          </a:prstGeom>
          <a:noFill/>
        </p:spPr>
        <p:txBody>
          <a:bodyPr wrap="square">
            <a:spAutoFit/>
          </a:bodyPr>
          <a:lstStyle/>
          <a:p>
            <a:r>
              <a:rPr lang="en-GB" sz="1000" dirty="0"/>
              <a:t>Image source: Wikipedia </a:t>
            </a:r>
          </a:p>
        </p:txBody>
      </p:sp>
    </p:spTree>
    <p:extLst>
      <p:ext uri="{BB962C8B-B14F-4D97-AF65-F5344CB8AC3E}">
        <p14:creationId xmlns:p14="http://schemas.microsoft.com/office/powerpoint/2010/main" val="3670233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upload.wikimedia.org/wikipedia/en/7/70/Terminator1984movieposter.jpg">
            <a:extLst>
              <a:ext uri="{FF2B5EF4-FFF2-40B4-BE49-F238E27FC236}">
                <a16:creationId xmlns:a16="http://schemas.microsoft.com/office/drawing/2014/main" id="{E71CE7B0-4071-4B09-90DC-F2200AECB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409" y="1558725"/>
            <a:ext cx="4443709" cy="38133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7FB5B6-03D6-4711-9020-6681C2259011}"/>
              </a:ext>
            </a:extLst>
          </p:cNvPr>
          <p:cNvSpPr txBox="1"/>
          <p:nvPr/>
        </p:nvSpPr>
        <p:spPr>
          <a:xfrm>
            <a:off x="452761" y="6055434"/>
            <a:ext cx="7208668" cy="246221"/>
          </a:xfrm>
          <a:prstGeom prst="rect">
            <a:avLst/>
          </a:prstGeom>
          <a:noFill/>
        </p:spPr>
        <p:txBody>
          <a:bodyPr wrap="square">
            <a:spAutoFit/>
          </a:bodyPr>
          <a:lstStyle/>
          <a:p>
            <a:r>
              <a:rPr lang="en-GB" sz="1000" dirty="0"/>
              <a:t>Image source: wikipedia</a:t>
            </a:r>
          </a:p>
        </p:txBody>
      </p:sp>
    </p:spTree>
    <p:extLst>
      <p:ext uri="{BB962C8B-B14F-4D97-AF65-F5344CB8AC3E}">
        <p14:creationId xmlns:p14="http://schemas.microsoft.com/office/powerpoint/2010/main" val="278168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69AA50-6377-4B24-AFCA-1AB1FC3BBF10}"/>
              </a:ext>
            </a:extLst>
          </p:cNvPr>
          <p:cNvPicPr>
            <a:picLocks noChangeAspect="1"/>
          </p:cNvPicPr>
          <p:nvPr/>
        </p:nvPicPr>
        <p:blipFill>
          <a:blip r:embed="rId2"/>
          <a:stretch>
            <a:fillRect/>
          </a:stretch>
        </p:blipFill>
        <p:spPr>
          <a:xfrm>
            <a:off x="1286160" y="1211509"/>
            <a:ext cx="4576712" cy="4709897"/>
          </a:xfrm>
          <a:prstGeom prst="rect">
            <a:avLst/>
          </a:prstGeom>
        </p:spPr>
      </p:pic>
    </p:spTree>
    <p:extLst>
      <p:ext uri="{BB962C8B-B14F-4D97-AF65-F5344CB8AC3E}">
        <p14:creationId xmlns:p14="http://schemas.microsoft.com/office/powerpoint/2010/main" val="139845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07">
            <a:extLst>
              <a:ext uri="{FF2B5EF4-FFF2-40B4-BE49-F238E27FC236}">
                <a16:creationId xmlns:a16="http://schemas.microsoft.com/office/drawing/2014/main" id="{866AA687-B6F7-46AF-8F7D-98C8527C84EA}"/>
              </a:ext>
            </a:extLst>
          </p:cNvPr>
          <p:cNvSpPr txBox="1">
            <a:spLocks noChangeArrowheads="1"/>
          </p:cNvSpPr>
          <p:nvPr/>
        </p:nvSpPr>
        <p:spPr bwMode="auto">
          <a:xfrm>
            <a:off x="309936" y="2958633"/>
            <a:ext cx="8095906" cy="294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00" rIns="91425" bIns="45700">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a:lnSpc>
                <a:spcPct val="150000"/>
              </a:lnSpc>
              <a:buClr>
                <a:srgbClr val="0000FF"/>
              </a:buClr>
              <a:buSzPct val="25000"/>
              <a:buFont typeface="Verdana" pitchFamily="34" charset="0"/>
              <a:buNone/>
              <a:defRPr/>
            </a:pPr>
            <a:endParaRPr lang="en-US" sz="2000" b="1" dirty="0">
              <a:solidFill>
                <a:srgbClr val="FF0000"/>
              </a:solidFill>
              <a:latin typeface="Verdana" pitchFamily="34" charset="0"/>
              <a:sym typeface="Verdana" pitchFamily="34" charset="0"/>
            </a:endParaRPr>
          </a:p>
          <a:p>
            <a:pPr algn="just">
              <a:lnSpc>
                <a:spcPct val="150000"/>
              </a:lnSpc>
              <a:buClr>
                <a:srgbClr val="0000FF"/>
              </a:buClr>
              <a:buSzPct val="25000"/>
              <a:buFont typeface="Verdana" pitchFamily="34" charset="0"/>
              <a:buNone/>
              <a:defRPr/>
            </a:pPr>
            <a:r>
              <a:rPr lang="en-US" sz="2000" b="1" dirty="0">
                <a:solidFill>
                  <a:srgbClr val="FF0000"/>
                </a:solidFill>
                <a:latin typeface="Verdana" pitchFamily="34" charset="0"/>
                <a:sym typeface="Verdana" pitchFamily="34" charset="0"/>
              </a:rPr>
              <a:t>Course development team</a:t>
            </a:r>
            <a:r>
              <a:rPr lang="en-US" sz="2000" b="1" dirty="0">
                <a:solidFill>
                  <a:srgbClr val="0000FF"/>
                </a:solidFill>
                <a:latin typeface="Verdana" pitchFamily="34" charset="0"/>
                <a:sym typeface="Verdana" pitchFamily="34" charset="0"/>
              </a:rPr>
              <a:t> </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Ayse Mutlu</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Dr. Amita Kapoor</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Anjali Jain</a:t>
            </a:r>
          </a:p>
          <a:p>
            <a:pPr algn="just">
              <a:lnSpc>
                <a:spcPct val="150000"/>
              </a:lnSpc>
              <a:buClr>
                <a:srgbClr val="0000FF"/>
              </a:buClr>
              <a:buSzPct val="25000"/>
              <a:buFont typeface="Verdana" pitchFamily="34" charset="0"/>
              <a:buNone/>
              <a:defRPr/>
            </a:pPr>
            <a:r>
              <a:rPr lang="en-US" sz="1600" dirty="0">
                <a:solidFill>
                  <a:srgbClr val="0000FF"/>
                </a:solidFill>
                <a:latin typeface="Verdana" pitchFamily="34" charset="0"/>
                <a:sym typeface="Verdana" pitchFamily="34" charset="0"/>
              </a:rPr>
              <a:t>Marina Fernandez</a:t>
            </a:r>
          </a:p>
          <a:p>
            <a:pPr algn="just">
              <a:lnSpc>
                <a:spcPct val="150000"/>
              </a:lnSpc>
              <a:spcBef>
                <a:spcPts val="1000"/>
              </a:spcBef>
              <a:buClr>
                <a:srgbClr val="0000FF"/>
              </a:buClr>
              <a:buSzPct val="100000"/>
              <a:defRPr/>
            </a:pPr>
            <a:endParaRPr lang="en-US" sz="1600" dirty="0">
              <a:solidFill>
                <a:srgbClr val="0000FF"/>
              </a:solidFill>
              <a:latin typeface="Verdana" pitchFamily="34" charset="0"/>
              <a:sym typeface="Verdana" pitchFamily="34" charset="0"/>
            </a:endParaRPr>
          </a:p>
        </p:txBody>
      </p:sp>
      <p:pic>
        <p:nvPicPr>
          <p:cNvPr id="1026" name="Picture 2" descr="Ayşe Mutlu">
            <a:extLst>
              <a:ext uri="{FF2B5EF4-FFF2-40B4-BE49-F238E27FC236}">
                <a16:creationId xmlns:a16="http://schemas.microsoft.com/office/drawing/2014/main" id="{B508CF26-27B9-4FB3-A6D5-67932FDD87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9" y="1105856"/>
            <a:ext cx="1832653" cy="18326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ita Kapoor">
            <a:extLst>
              <a:ext uri="{FF2B5EF4-FFF2-40B4-BE49-F238E27FC236}">
                <a16:creationId xmlns:a16="http://schemas.microsoft.com/office/drawing/2014/main" id="{A0AABB0B-6465-4D60-A083-AC18E4012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934" y="1105856"/>
            <a:ext cx="1832653" cy="18326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jali Jain">
            <a:extLst>
              <a:ext uri="{FF2B5EF4-FFF2-40B4-BE49-F238E27FC236}">
                <a16:creationId xmlns:a16="http://schemas.microsoft.com/office/drawing/2014/main" id="{5AB06FD2-36CC-48FE-A7CC-EFB92B069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8899" y="1105856"/>
            <a:ext cx="1832653" cy="1832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rina Fernandez">
            <a:extLst>
              <a:ext uri="{FF2B5EF4-FFF2-40B4-BE49-F238E27FC236}">
                <a16:creationId xmlns:a16="http://schemas.microsoft.com/office/drawing/2014/main" id="{6DCFA7EF-CDCC-481B-B3BB-1D78F5584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189" y="1105856"/>
            <a:ext cx="1832653" cy="1832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369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8ABFDE-57F7-4C47-937D-B23BD2D5D922}"/>
              </a:ext>
            </a:extLst>
          </p:cNvPr>
          <p:cNvSpPr txBox="1"/>
          <p:nvPr/>
        </p:nvSpPr>
        <p:spPr>
          <a:xfrm>
            <a:off x="452761" y="6055434"/>
            <a:ext cx="7208668" cy="246221"/>
          </a:xfrm>
          <a:prstGeom prst="rect">
            <a:avLst/>
          </a:prstGeom>
          <a:noFill/>
        </p:spPr>
        <p:txBody>
          <a:bodyPr wrap="square">
            <a:spAutoFit/>
          </a:bodyPr>
          <a:lstStyle/>
          <a:p>
            <a:r>
              <a:rPr lang="en-GB" sz="1000" dirty="0"/>
              <a:t>Image source: https://towardsdatascience.com/no-machine-learning-is-not-just-glorified-statistics-26d3952234e3</a:t>
            </a:r>
          </a:p>
        </p:txBody>
      </p:sp>
      <p:pic>
        <p:nvPicPr>
          <p:cNvPr id="1026" name="Picture 2" descr="Image for post">
            <a:extLst>
              <a:ext uri="{FF2B5EF4-FFF2-40B4-BE49-F238E27FC236}">
                <a16:creationId xmlns:a16="http://schemas.microsoft.com/office/drawing/2014/main" id="{043D2A72-580D-46C6-B119-07F5082DB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48" y="1195217"/>
            <a:ext cx="4769559" cy="476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062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usashi ts pic.jpg">
            <a:extLst>
              <a:ext uri="{FF2B5EF4-FFF2-40B4-BE49-F238E27FC236}">
                <a16:creationId xmlns:a16="http://schemas.microsoft.com/office/drawing/2014/main" id="{F4018BEC-434B-4EA0-9CB1-2C969C8446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961" y="1072130"/>
            <a:ext cx="3280714" cy="4757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A3A215-B00A-419E-B2AC-8E14908E3934}"/>
              </a:ext>
            </a:extLst>
          </p:cNvPr>
          <p:cNvSpPr txBox="1"/>
          <p:nvPr/>
        </p:nvSpPr>
        <p:spPr>
          <a:xfrm>
            <a:off x="716047" y="6055434"/>
            <a:ext cx="7208668" cy="400110"/>
          </a:xfrm>
          <a:prstGeom prst="rect">
            <a:avLst/>
          </a:prstGeom>
          <a:noFill/>
        </p:spPr>
        <p:txBody>
          <a:bodyPr wrap="square">
            <a:spAutoFit/>
          </a:bodyPr>
          <a:lstStyle/>
          <a:p>
            <a:r>
              <a:rPr lang="en-GB" sz="1000" dirty="0"/>
              <a:t>Image source: Wikipedia</a:t>
            </a:r>
          </a:p>
          <a:p>
            <a:endParaRPr lang="en-GB" sz="1000" dirty="0"/>
          </a:p>
        </p:txBody>
      </p:sp>
    </p:spTree>
    <p:extLst>
      <p:ext uri="{BB962C8B-B14F-4D97-AF65-F5344CB8AC3E}">
        <p14:creationId xmlns:p14="http://schemas.microsoft.com/office/powerpoint/2010/main" val="889927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9">
            <a:extLst>
              <a:ext uri="{FF2B5EF4-FFF2-40B4-BE49-F238E27FC236}">
                <a16:creationId xmlns:a16="http://schemas.microsoft.com/office/drawing/2014/main" id="{19EFE67A-43E9-499A-B88A-6D8F740A18F1}"/>
              </a:ext>
            </a:extLst>
          </p:cNvPr>
          <p:cNvSpPr txBox="1"/>
          <p:nvPr/>
        </p:nvSpPr>
        <p:spPr>
          <a:xfrm>
            <a:off x="470023" y="1072130"/>
            <a:ext cx="7447529" cy="3735387"/>
          </a:xfrm>
          <a:prstGeom prst="rect">
            <a:avLst/>
          </a:prstGeom>
          <a:noFill/>
          <a:ln>
            <a:noFill/>
          </a:ln>
        </p:spPr>
        <p:txBody>
          <a:bodyPr wrap="square" lIns="91425" tIns="45700" rIns="91425" bIns="45700" anchor="t" anchorCtr="0">
            <a:noAutofit/>
          </a:bodyPr>
          <a:lstStyle/>
          <a:p>
            <a:pPr marL="0" marR="0" lvl="0" indent="0" algn="l" rtl="0">
              <a:lnSpc>
                <a:spcPct val="150000"/>
              </a:lnSpc>
              <a:spcBef>
                <a:spcPts val="400"/>
              </a:spcBef>
              <a:spcAft>
                <a:spcPts val="0"/>
              </a:spcAft>
              <a:buClr>
                <a:srgbClr val="FF0000"/>
              </a:buClr>
              <a:buSzPct val="25000"/>
              <a:buFont typeface="Verdana"/>
              <a:buNone/>
            </a:pPr>
            <a:r>
              <a:rPr lang="en-US" sz="2000" b="0" i="1" u="none" dirty="0">
                <a:solidFill>
                  <a:srgbClr val="FF0000"/>
                </a:solidFill>
                <a:latin typeface="Verdana"/>
                <a:ea typeface="Verdana"/>
                <a:cs typeface="Verdana"/>
                <a:sym typeface="Verdana"/>
              </a:rPr>
              <a:t>Machine learning vs Deep Learning vs AI</a:t>
            </a:r>
          </a:p>
          <a:p>
            <a:pPr marL="0" marR="0" lvl="0" indent="0" algn="l" rtl="0">
              <a:lnSpc>
                <a:spcPct val="150000"/>
              </a:lnSpc>
              <a:spcBef>
                <a:spcPts val="400"/>
              </a:spcBef>
              <a:spcAft>
                <a:spcPts val="0"/>
              </a:spcAft>
              <a:buClr>
                <a:srgbClr val="FF0000"/>
              </a:buClr>
              <a:buSzPct val="25000"/>
              <a:buFont typeface="Verdana"/>
              <a:buNone/>
            </a:pPr>
            <a:r>
              <a:rPr lang="en-US" sz="2000" i="1" dirty="0">
                <a:solidFill>
                  <a:srgbClr val="FF0000"/>
                </a:solidFill>
                <a:latin typeface="Verdana"/>
                <a:ea typeface="Verdana"/>
                <a:cs typeface="Verdana"/>
                <a:sym typeface="Verdana"/>
              </a:rPr>
              <a:t>Broadly … </a:t>
            </a:r>
            <a:endParaRPr lang="en-US" sz="2000" b="0" i="1" u="none" dirty="0">
              <a:solidFill>
                <a:srgbClr val="FF0000"/>
              </a:solidFill>
              <a:latin typeface="Verdana"/>
              <a:ea typeface="Verdana"/>
              <a:cs typeface="Verdana"/>
              <a:sym typeface="Verdana"/>
            </a:endParaRPr>
          </a:p>
          <a:p>
            <a:pPr marL="0" marR="0" lvl="0" indent="0" algn="l" rtl="0">
              <a:lnSpc>
                <a:spcPct val="150000"/>
              </a:lnSpc>
              <a:spcBef>
                <a:spcPts val="400"/>
              </a:spcBef>
              <a:spcAft>
                <a:spcPts val="0"/>
              </a:spcAft>
              <a:buClr>
                <a:srgbClr val="FF0000"/>
              </a:buClr>
              <a:buSzPct val="25000"/>
              <a:buFont typeface="Verdana"/>
              <a:buNone/>
            </a:pPr>
            <a:r>
              <a:rPr lang="en-US" sz="2000" b="0" u="none" dirty="0">
                <a:solidFill>
                  <a:srgbClr val="FF0000"/>
                </a:solidFill>
                <a:latin typeface="Verdana"/>
                <a:ea typeface="Verdana"/>
                <a:cs typeface="Verdana"/>
                <a:sym typeface="Verdana"/>
              </a:rPr>
              <a:t>Machine Learning = </a:t>
            </a:r>
            <a:r>
              <a:rPr lang="en-US" sz="2000" b="0" u="none" dirty="0">
                <a:solidFill>
                  <a:srgbClr val="0000FF"/>
                </a:solidFill>
                <a:latin typeface="Verdana"/>
                <a:ea typeface="Verdana"/>
                <a:cs typeface="Verdana"/>
                <a:sym typeface="Verdana"/>
              </a:rPr>
              <a:t>Explicitly training an algorithm </a:t>
            </a:r>
          </a:p>
          <a:p>
            <a:pPr marL="0" marR="0" lvl="0" indent="0" algn="l" rtl="0">
              <a:lnSpc>
                <a:spcPct val="150000"/>
              </a:lnSpc>
              <a:spcBef>
                <a:spcPts val="400"/>
              </a:spcBef>
              <a:spcAft>
                <a:spcPts val="0"/>
              </a:spcAft>
              <a:buClr>
                <a:srgbClr val="FF0000"/>
              </a:buClr>
              <a:buSzPct val="25000"/>
              <a:buFont typeface="Verdana"/>
              <a:buNone/>
            </a:pPr>
            <a:r>
              <a:rPr lang="en-US" sz="2000" dirty="0">
                <a:solidFill>
                  <a:srgbClr val="FF0000"/>
                </a:solidFill>
                <a:latin typeface="Verdana"/>
                <a:ea typeface="Verdana"/>
                <a:cs typeface="Verdana"/>
                <a:sym typeface="Verdana"/>
              </a:rPr>
              <a:t>Deep Learning = </a:t>
            </a:r>
            <a:r>
              <a:rPr lang="en-US" sz="2000" dirty="0">
                <a:solidFill>
                  <a:srgbClr val="0000FF"/>
                </a:solidFill>
                <a:latin typeface="Verdana"/>
                <a:ea typeface="Verdana"/>
                <a:cs typeface="Verdana"/>
                <a:sym typeface="Verdana"/>
              </a:rPr>
              <a:t>Automatic feature detection(representation learning)</a:t>
            </a:r>
          </a:p>
          <a:p>
            <a:pPr marL="0" marR="0" lvl="0" indent="0" algn="l" rtl="0">
              <a:lnSpc>
                <a:spcPct val="150000"/>
              </a:lnSpc>
              <a:spcBef>
                <a:spcPts val="400"/>
              </a:spcBef>
              <a:spcAft>
                <a:spcPts val="0"/>
              </a:spcAft>
              <a:buClr>
                <a:srgbClr val="FF0000"/>
              </a:buClr>
              <a:buSzPct val="25000"/>
              <a:buFont typeface="Verdana"/>
              <a:buNone/>
            </a:pPr>
            <a:r>
              <a:rPr lang="en-US" sz="2000" b="0" u="none" dirty="0">
                <a:solidFill>
                  <a:srgbClr val="FF0000"/>
                </a:solidFill>
                <a:latin typeface="Verdana"/>
                <a:ea typeface="Verdana"/>
                <a:cs typeface="Verdana"/>
                <a:sym typeface="Verdana"/>
              </a:rPr>
              <a:t>AI = </a:t>
            </a:r>
            <a:r>
              <a:rPr lang="en-US" sz="2000" b="0" u="none" dirty="0">
                <a:solidFill>
                  <a:srgbClr val="0000FF"/>
                </a:solidFill>
                <a:latin typeface="Verdana"/>
                <a:ea typeface="Verdana"/>
                <a:cs typeface="Verdana"/>
                <a:sym typeface="Verdana"/>
              </a:rPr>
              <a:t>Mac</a:t>
            </a:r>
            <a:r>
              <a:rPr lang="en-US" sz="2000" dirty="0">
                <a:solidFill>
                  <a:srgbClr val="0000FF"/>
                </a:solidFill>
                <a:latin typeface="Verdana"/>
                <a:ea typeface="Verdana"/>
                <a:cs typeface="Verdana"/>
                <a:sym typeface="Verdana"/>
              </a:rPr>
              <a:t>hines that can think and Reason (based on mainly Deep Learning algorithms)</a:t>
            </a:r>
            <a:endParaRPr sz="2000" b="0" u="none" dirty="0">
              <a:solidFill>
                <a:srgbClr val="0000FF"/>
              </a:solidFill>
              <a:latin typeface="Verdana"/>
              <a:ea typeface="Verdana"/>
              <a:cs typeface="Verdana"/>
              <a:sym typeface="Verdana"/>
            </a:endParaRPr>
          </a:p>
        </p:txBody>
      </p:sp>
    </p:spTree>
    <p:extLst>
      <p:ext uri="{BB962C8B-B14F-4D97-AF65-F5344CB8AC3E}">
        <p14:creationId xmlns:p14="http://schemas.microsoft.com/office/powerpoint/2010/main" val="2845364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p:nvPr/>
        </p:nvSpPr>
        <p:spPr>
          <a:xfrm>
            <a:off x="288997" y="1072130"/>
            <a:ext cx="8110193" cy="5576270"/>
          </a:xfrm>
          <a:prstGeom prst="rect">
            <a:avLst/>
          </a:prstGeom>
        </p:spPr>
        <p:txBody>
          <a:bodyPr wrap="square">
            <a:spAutoFit/>
          </a:bodyPr>
          <a:lstStyle/>
          <a:p>
            <a:pPr algn="just" eaLnBrk="1" latinLnBrk="0" hangingPunct="1">
              <a:lnSpc>
                <a:spcPct val="150000"/>
              </a:lnSpc>
            </a:pPr>
            <a:r>
              <a:rPr lang="en-US" sz="1800" dirty="0">
                <a:solidFill>
                  <a:srgbClr val="0000FF"/>
                </a:solidFill>
                <a:latin typeface="Verdana" panose="020B0604030504040204" pitchFamily="34" charset="0"/>
                <a:cs typeface="Verdana" panose="020B0604030504040204" pitchFamily="34" charset="0"/>
              </a:rPr>
              <a:t>When to use machine learning/deep learning? </a:t>
            </a:r>
          </a:p>
          <a:p>
            <a:pPr algn="just" eaLnBrk="1" latinLnBrk="0" hangingPunct="1">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The problem is very large</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is open ended</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changes </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is hard </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has ‘hidden rules’</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has hierarchical rules</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has many variants around a core </a:t>
            </a:r>
          </a:p>
          <a:p>
            <a:pPr marL="457200" indent="-457200" algn="just" eaLnBrk="1" latinLnBrk="0" hangingPunct="1">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sym typeface="+mn-ea"/>
              </a:rPr>
              <a:t>The problem is generative</a:t>
            </a:r>
          </a:p>
          <a:p>
            <a:pPr marL="457200" indent="-457200" algn="just" eaLnBrk="1" latinLnBrk="0" hangingPunct="1">
              <a:lnSpc>
                <a:spcPct val="150000"/>
              </a:lnSpc>
              <a:buAutoNum type="arabicPeriod"/>
            </a:pPr>
            <a:endParaRPr lang="en-US" sz="1800" dirty="0">
              <a:solidFill>
                <a:srgbClr val="0000FF"/>
              </a:solidFill>
              <a:latin typeface="Verdana" panose="020B0604030504040204" pitchFamily="34" charset="0"/>
              <a:cs typeface="Verdana" panose="020B0604030504040204" pitchFamily="34" charset="0"/>
              <a:sym typeface="+mn-ea"/>
            </a:endParaRPr>
          </a:p>
          <a:p>
            <a:r>
              <a:rPr lang="en-US" sz="1200" dirty="0">
                <a:solidFill>
                  <a:srgbClr val="0000FF"/>
                </a:solidFill>
                <a:latin typeface="Verdana" panose="020B0604030504040204" pitchFamily="34" charset="0"/>
                <a:cs typeface="Verdana" panose="020B0604030504040204" pitchFamily="34" charset="0"/>
                <a:sym typeface="+mn-ea"/>
              </a:rPr>
              <a:t>Adapted from </a:t>
            </a:r>
            <a:r>
              <a:rPr lang="en-US" sz="1200" b="1" dirty="0">
                <a:solidFill>
                  <a:srgbClr val="C00000"/>
                </a:solidFill>
                <a:ea typeface="Verdana" panose="020B0604030504040204" pitchFamily="34" charset="0"/>
              </a:rPr>
              <a:t>Thinking like a Machine Learning Architect</a:t>
            </a:r>
          </a:p>
          <a:p>
            <a:r>
              <a:rPr lang="en-GB" sz="1200" dirty="0">
                <a:hlinkClick r:id="rId2"/>
              </a:rPr>
              <a:t>http://blog.intelligentsystem.io/2020/04/thinking-like-a-machine-learning-architect/</a:t>
            </a:r>
            <a:endParaRPr lang="en-US" sz="1200" b="1" dirty="0">
              <a:solidFill>
                <a:srgbClr val="C00000"/>
              </a:solidFill>
              <a:ea typeface="Verdana" panose="020B0604030504040204" pitchFamily="34" charset="0"/>
            </a:endParaRPr>
          </a:p>
          <a:p>
            <a:pPr algn="just" eaLnBrk="1" latinLnBrk="0" hangingPunct="1">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2205261" y="3996809"/>
            <a:ext cx="3960440" cy="1728192"/>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lang="en-GB" dirty="0"/>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GB" dirty="0"/>
              <a:t>                    </a:t>
            </a:r>
            <a:r>
              <a:rPr lang="en-GB" b="1" dirty="0"/>
              <a:t>Machine </a:t>
            </a: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kumimoji="0" lang="en-GB" sz="1800" b="1" i="0" u="none" strike="noStrike" cap="none" normalizeH="0" baseline="0" dirty="0">
                <a:ln>
                  <a:noFill/>
                </a:ln>
                <a:effectLst/>
                <a:latin typeface="Arial" panose="020B0604020202020204" pitchFamily="34" charset="0"/>
                <a:ea typeface="Microsoft YaHei" panose="020B0503020204020204" charset="-122"/>
              </a:rPr>
              <a:t>                    Learning</a:t>
            </a: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p:txBody>
      </p:sp>
      <p:cxnSp>
        <p:nvCxnSpPr>
          <p:cNvPr id="48" name="Straight Arrow Connector 47"/>
          <p:cNvCxnSpPr/>
          <p:nvPr/>
        </p:nvCxnSpPr>
        <p:spPr bwMode="auto">
          <a:xfrm>
            <a:off x="552450" y="5292953"/>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Arrow Connector 48"/>
          <p:cNvCxnSpPr/>
          <p:nvPr/>
        </p:nvCxnSpPr>
        <p:spPr bwMode="auto">
          <a:xfrm>
            <a:off x="6385098" y="4932913"/>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Box 22"/>
          <p:cNvSpPr txBox="1"/>
          <p:nvPr/>
        </p:nvSpPr>
        <p:spPr>
          <a:xfrm>
            <a:off x="6453733" y="4610065"/>
            <a:ext cx="1220763" cy="369332"/>
          </a:xfrm>
          <a:prstGeom prst="rect">
            <a:avLst/>
          </a:prstGeom>
          <a:noFill/>
        </p:spPr>
        <p:txBody>
          <a:bodyPr wrap="square" rtlCol="0">
            <a:spAutoFit/>
          </a:bodyPr>
          <a:lstStyle/>
          <a:p>
            <a:r>
              <a:rPr lang="en-GB" dirty="0">
                <a:solidFill>
                  <a:srgbClr val="FF0000"/>
                </a:solidFill>
              </a:rPr>
              <a:t>rules</a:t>
            </a:r>
          </a:p>
        </p:txBody>
      </p:sp>
      <p:sp>
        <p:nvSpPr>
          <p:cNvPr id="51" name="Rectangle 50"/>
          <p:cNvSpPr/>
          <p:nvPr/>
        </p:nvSpPr>
        <p:spPr bwMode="auto">
          <a:xfrm>
            <a:off x="2202721" y="1332513"/>
            <a:ext cx="3960440" cy="1728192"/>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lang="en-GB" dirty="0"/>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GB" dirty="0"/>
              <a:t>                    </a:t>
            </a:r>
            <a:r>
              <a:rPr lang="en-GB" b="1" dirty="0"/>
              <a:t>Traditional               </a:t>
            </a:r>
          </a:p>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pPr>
            <a:r>
              <a:rPr lang="en-GB" b="1" dirty="0"/>
              <a:t>                  Programming</a:t>
            </a:r>
            <a:endParaRPr kumimoji="0" lang="en-GB" sz="1800" b="0" i="0" u="none" strike="noStrike" cap="none" normalizeH="0" baseline="0" dirty="0">
              <a:ln>
                <a:noFill/>
              </a:ln>
              <a:effectLst/>
              <a:latin typeface="Arial" panose="020B0604020202020204" pitchFamily="34" charset="0"/>
              <a:ea typeface="Microsoft YaHei" panose="020B0503020204020204" charset="-122"/>
            </a:endParaRPr>
          </a:p>
        </p:txBody>
      </p:sp>
      <p:cxnSp>
        <p:nvCxnSpPr>
          <p:cNvPr id="52" name="Straight Arrow Connector 51"/>
          <p:cNvCxnSpPr/>
          <p:nvPr/>
        </p:nvCxnSpPr>
        <p:spPr bwMode="auto">
          <a:xfrm>
            <a:off x="549910" y="1980585"/>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p:nvPr/>
        </p:nvCxnSpPr>
        <p:spPr bwMode="auto">
          <a:xfrm>
            <a:off x="546537" y="2772673"/>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p:nvPr/>
        </p:nvCxnSpPr>
        <p:spPr bwMode="auto">
          <a:xfrm>
            <a:off x="6382558" y="2132985"/>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p:nvPr/>
        </p:nvCxnSpPr>
        <p:spPr bwMode="auto">
          <a:xfrm>
            <a:off x="546537" y="4572873"/>
            <a:ext cx="1508795" cy="0"/>
          </a:xfrm>
          <a:prstGeom prst="straightConnector1">
            <a:avLst/>
          </a:prstGeom>
          <a:solidFill>
            <a:srgbClr val="00B8FF"/>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
          <p:cNvSpPr txBox="1"/>
          <p:nvPr/>
        </p:nvSpPr>
        <p:spPr>
          <a:xfrm>
            <a:off x="762561" y="1692553"/>
            <a:ext cx="864096" cy="369332"/>
          </a:xfrm>
          <a:prstGeom prst="rect">
            <a:avLst/>
          </a:prstGeom>
          <a:noFill/>
        </p:spPr>
        <p:txBody>
          <a:bodyPr wrap="square" rtlCol="0">
            <a:spAutoFit/>
          </a:bodyPr>
          <a:lstStyle/>
          <a:p>
            <a:r>
              <a:rPr lang="en-GB" dirty="0">
                <a:solidFill>
                  <a:srgbClr val="FF0000"/>
                </a:solidFill>
              </a:rPr>
              <a:t>data</a:t>
            </a:r>
          </a:p>
        </p:txBody>
      </p:sp>
      <p:sp>
        <p:nvSpPr>
          <p:cNvPr id="57" name="TextBox 18"/>
          <p:cNvSpPr txBox="1"/>
          <p:nvPr/>
        </p:nvSpPr>
        <p:spPr>
          <a:xfrm>
            <a:off x="690553" y="2475349"/>
            <a:ext cx="1220763" cy="369332"/>
          </a:xfrm>
          <a:prstGeom prst="rect">
            <a:avLst/>
          </a:prstGeom>
          <a:noFill/>
        </p:spPr>
        <p:txBody>
          <a:bodyPr wrap="square" rtlCol="0">
            <a:spAutoFit/>
          </a:bodyPr>
          <a:lstStyle/>
          <a:p>
            <a:r>
              <a:rPr lang="en-GB" dirty="0">
                <a:solidFill>
                  <a:srgbClr val="FF0000"/>
                </a:solidFill>
              </a:rPr>
              <a:t>rules</a:t>
            </a:r>
          </a:p>
        </p:txBody>
      </p:sp>
      <p:sp>
        <p:nvSpPr>
          <p:cNvPr id="58" name="TextBox 19"/>
          <p:cNvSpPr txBox="1"/>
          <p:nvPr/>
        </p:nvSpPr>
        <p:spPr>
          <a:xfrm>
            <a:off x="6379185" y="1764561"/>
            <a:ext cx="1220763" cy="369332"/>
          </a:xfrm>
          <a:prstGeom prst="rect">
            <a:avLst/>
          </a:prstGeom>
          <a:noFill/>
        </p:spPr>
        <p:txBody>
          <a:bodyPr wrap="square" rtlCol="0">
            <a:spAutoFit/>
          </a:bodyPr>
          <a:lstStyle/>
          <a:p>
            <a:r>
              <a:rPr lang="en-GB" dirty="0">
                <a:solidFill>
                  <a:srgbClr val="FF0000"/>
                </a:solidFill>
              </a:rPr>
              <a:t>outcomes</a:t>
            </a:r>
          </a:p>
        </p:txBody>
      </p:sp>
      <p:sp>
        <p:nvSpPr>
          <p:cNvPr id="59" name="TextBox 20"/>
          <p:cNvSpPr txBox="1"/>
          <p:nvPr/>
        </p:nvSpPr>
        <p:spPr>
          <a:xfrm>
            <a:off x="690553" y="4122125"/>
            <a:ext cx="864096" cy="369332"/>
          </a:xfrm>
          <a:prstGeom prst="rect">
            <a:avLst/>
          </a:prstGeom>
          <a:noFill/>
        </p:spPr>
        <p:txBody>
          <a:bodyPr wrap="square" rtlCol="0">
            <a:spAutoFit/>
          </a:bodyPr>
          <a:lstStyle/>
          <a:p>
            <a:r>
              <a:rPr lang="en-GB" dirty="0">
                <a:solidFill>
                  <a:srgbClr val="FF0000"/>
                </a:solidFill>
              </a:rPr>
              <a:t>data</a:t>
            </a:r>
          </a:p>
        </p:txBody>
      </p:sp>
      <p:sp>
        <p:nvSpPr>
          <p:cNvPr id="60" name="TextBox 21"/>
          <p:cNvSpPr txBox="1"/>
          <p:nvPr/>
        </p:nvSpPr>
        <p:spPr>
          <a:xfrm>
            <a:off x="656952" y="4923621"/>
            <a:ext cx="1299517" cy="369332"/>
          </a:xfrm>
          <a:prstGeom prst="rect">
            <a:avLst/>
          </a:prstGeom>
          <a:noFill/>
        </p:spPr>
        <p:txBody>
          <a:bodyPr wrap="square" rtlCol="0">
            <a:spAutoFit/>
          </a:bodyPr>
          <a:lstStyle/>
          <a:p>
            <a:r>
              <a:rPr lang="en-GB" dirty="0">
                <a:solidFill>
                  <a:srgbClr val="FF0000"/>
                </a:solidFill>
              </a:rPr>
              <a:t>Outcomes </a:t>
            </a:r>
          </a:p>
        </p:txBody>
      </p:sp>
    </p:spTree>
    <p:extLst>
      <p:ext uri="{BB962C8B-B14F-4D97-AF65-F5344CB8AC3E}">
        <p14:creationId xmlns:p14="http://schemas.microsoft.com/office/powerpoint/2010/main" val="1806910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8">
            <a:extLst>
              <a:ext uri="{FF2B5EF4-FFF2-40B4-BE49-F238E27FC236}">
                <a16:creationId xmlns:a16="http://schemas.microsoft.com/office/drawing/2014/main" id="{13E192CA-39B7-4240-B039-F02EB8E7A2E1}"/>
              </a:ext>
            </a:extLst>
          </p:cNvPr>
          <p:cNvSpPr txBox="1"/>
          <p:nvPr/>
        </p:nvSpPr>
        <p:spPr>
          <a:xfrm>
            <a:off x="250881" y="1009538"/>
            <a:ext cx="8139000" cy="5005500"/>
          </a:xfrm>
          <a:prstGeom prst="rect">
            <a:avLst/>
          </a:prstGeom>
          <a:noFill/>
          <a:ln>
            <a:noFill/>
          </a:ln>
        </p:spPr>
        <p:txBody>
          <a:bodyPr wrap="square" lIns="91425" tIns="45700" rIns="91425" bIns="45700" anchor="t" anchorCtr="0">
            <a:spAutoFit/>
          </a:bodyPr>
          <a:lstStyle/>
          <a:p>
            <a:pPr marL="0" marR="0" lvl="0" indent="0" algn="just" rtl="0">
              <a:lnSpc>
                <a:spcPct val="115000"/>
              </a:lnSpc>
              <a:spcBef>
                <a:spcPts val="0"/>
              </a:spcBef>
              <a:spcAft>
                <a:spcPts val="0"/>
              </a:spcAft>
              <a:buClr>
                <a:srgbClr val="FF0000"/>
              </a:buClr>
              <a:buSzPct val="25000"/>
              <a:buFont typeface="Verdana"/>
              <a:buNone/>
            </a:pPr>
            <a:r>
              <a:rPr lang="en-US" sz="1800" b="1" i="0" u="none" dirty="0">
                <a:solidFill>
                  <a:srgbClr val="FF0000"/>
                </a:solidFill>
                <a:latin typeface="Verdana"/>
                <a:ea typeface="Verdana"/>
                <a:cs typeface="Verdana"/>
                <a:sym typeface="Verdana"/>
              </a:rPr>
              <a:t>Working Problems Like a Data Scientist</a:t>
            </a:r>
          </a:p>
          <a:p>
            <a:pPr marL="0" marR="0" lvl="0" indent="0" algn="just" rtl="0">
              <a:lnSpc>
                <a:spcPct val="115000"/>
              </a:lnSpc>
              <a:spcBef>
                <a:spcPts val="1000"/>
              </a:spcBef>
              <a:spcAft>
                <a:spcPts val="0"/>
              </a:spcAft>
              <a:buClr>
                <a:srgbClr val="0000FF"/>
              </a:buClr>
              <a:buSzPct val="25000"/>
              <a:buFont typeface="Verdana"/>
              <a:buNone/>
            </a:pPr>
            <a:r>
              <a:rPr lang="en-US" sz="1800" b="1" i="0" u="none" dirty="0">
                <a:solidFill>
                  <a:srgbClr val="0000FF"/>
                </a:solidFill>
                <a:latin typeface="Verdana"/>
                <a:ea typeface="Verdana"/>
                <a:cs typeface="Verdana"/>
                <a:sym typeface="Verdana"/>
              </a:rPr>
              <a:t>OSEMN Process (</a:t>
            </a:r>
            <a:r>
              <a:rPr lang="en-US" sz="1800" b="0" i="0" u="none" dirty="0">
                <a:solidFill>
                  <a:srgbClr val="0000FF"/>
                </a:solidFill>
                <a:latin typeface="Verdana"/>
                <a:ea typeface="Verdana"/>
                <a:cs typeface="Verdana"/>
                <a:sym typeface="Verdana"/>
              </a:rPr>
              <a:t>Hilary Mason and Chris Wiggins)</a:t>
            </a:r>
          </a:p>
          <a:p>
            <a:pPr marL="0" marR="0" lvl="0" indent="0" algn="just" rtl="0">
              <a:lnSpc>
                <a:spcPct val="115000"/>
              </a:lnSpc>
              <a:spcBef>
                <a:spcPts val="1000"/>
              </a:spcBef>
              <a:spcAft>
                <a:spcPts val="0"/>
              </a:spcAft>
              <a:buClr>
                <a:srgbClr val="FF0000"/>
              </a:buClr>
              <a:buSzPct val="100000"/>
              <a:buFont typeface="Calibri"/>
              <a:buAutoNum type="arabicPeriod"/>
            </a:pPr>
            <a:r>
              <a:rPr lang="en-US" sz="1800" b="1" i="0" u="none" dirty="0">
                <a:solidFill>
                  <a:srgbClr val="FF0000"/>
                </a:solidFill>
                <a:latin typeface="Verdana"/>
                <a:ea typeface="Verdana"/>
                <a:cs typeface="Verdana"/>
                <a:sym typeface="Verdana"/>
              </a:rPr>
              <a:t>Obtain Data : </a:t>
            </a:r>
            <a:r>
              <a:rPr lang="en-US" sz="1800" b="0" i="0" u="none" dirty="0">
                <a:solidFill>
                  <a:srgbClr val="0000FF"/>
                </a:solidFill>
                <a:latin typeface="Verdana"/>
                <a:ea typeface="Verdana"/>
                <a:cs typeface="Verdana"/>
                <a:sym typeface="Verdana"/>
              </a:rPr>
              <a:t>ex JSON and scripting languages</a:t>
            </a:r>
          </a:p>
          <a:p>
            <a:pPr marL="0" marR="0" lvl="0" indent="0" algn="just" rtl="0">
              <a:lnSpc>
                <a:spcPct val="115000"/>
              </a:lnSpc>
              <a:spcBef>
                <a:spcPts val="1000"/>
              </a:spcBef>
              <a:spcAft>
                <a:spcPts val="0"/>
              </a:spcAft>
              <a:buClr>
                <a:srgbClr val="FF0000"/>
              </a:buClr>
              <a:buSzPct val="100000"/>
              <a:buFont typeface="Calibri"/>
              <a:buAutoNum type="arabicPeriod"/>
            </a:pPr>
            <a:r>
              <a:rPr lang="en-US" sz="1800" b="1" i="0" u="none" dirty="0">
                <a:solidFill>
                  <a:srgbClr val="FF0000"/>
                </a:solidFill>
                <a:latin typeface="Verdana"/>
                <a:ea typeface="Verdana"/>
                <a:cs typeface="Verdana"/>
                <a:sym typeface="Verdana"/>
              </a:rPr>
              <a:t>Scrub Data </a:t>
            </a:r>
          </a:p>
          <a:p>
            <a:pPr marL="0" marR="0" lvl="0" indent="0" algn="just" rtl="0">
              <a:lnSpc>
                <a:spcPct val="115000"/>
              </a:lnSpc>
              <a:spcBef>
                <a:spcPts val="1000"/>
              </a:spcBef>
              <a:spcAft>
                <a:spcPts val="0"/>
              </a:spcAft>
              <a:buClr>
                <a:srgbClr val="FF0000"/>
              </a:buClr>
              <a:buSzPct val="100000"/>
              <a:buFont typeface="Calibri"/>
              <a:buAutoNum type="arabicPeriod"/>
            </a:pPr>
            <a:r>
              <a:rPr lang="en-US" sz="1800" b="1" i="0" u="none" dirty="0">
                <a:solidFill>
                  <a:srgbClr val="FF0000"/>
                </a:solidFill>
                <a:latin typeface="Verdana"/>
                <a:ea typeface="Verdana"/>
                <a:cs typeface="Verdana"/>
                <a:sym typeface="Verdana"/>
              </a:rPr>
              <a:t>Explore Data:</a:t>
            </a:r>
            <a:r>
              <a:rPr lang="en-US" sz="1800" b="0" i="0" u="none" dirty="0">
                <a:solidFill>
                  <a:srgbClr val="FF0000"/>
                </a:solidFill>
                <a:latin typeface="Verdana"/>
                <a:ea typeface="Verdana"/>
                <a:cs typeface="Verdana"/>
                <a:sym typeface="Verdana"/>
              </a:rPr>
              <a:t> </a:t>
            </a:r>
            <a:r>
              <a:rPr lang="en-US" sz="1800" b="0" i="0" u="none" dirty="0">
                <a:solidFill>
                  <a:srgbClr val="0000FF"/>
                </a:solidFill>
                <a:latin typeface="Verdana"/>
                <a:ea typeface="Verdana"/>
                <a:cs typeface="Verdana"/>
                <a:sym typeface="Verdana"/>
              </a:rPr>
              <a:t>“Explore” refers to exploratory data analysis (aka: </a:t>
            </a:r>
            <a:r>
              <a:rPr lang="en-US" sz="1800" b="1" i="0" u="none" dirty="0">
                <a:solidFill>
                  <a:srgbClr val="0000FF"/>
                </a:solidFill>
                <a:latin typeface="Verdana"/>
                <a:ea typeface="Verdana"/>
                <a:cs typeface="Verdana"/>
                <a:sym typeface="Verdana"/>
              </a:rPr>
              <a:t>no hypothesis </a:t>
            </a:r>
            <a:r>
              <a:rPr lang="en-US" sz="1800" b="0" i="0" u="none" dirty="0">
                <a:solidFill>
                  <a:srgbClr val="0000FF"/>
                </a:solidFill>
                <a:latin typeface="Verdana"/>
                <a:ea typeface="Verdana"/>
                <a:cs typeface="Verdana"/>
                <a:sym typeface="Verdana"/>
              </a:rPr>
              <a:t>that is being tested and </a:t>
            </a:r>
            <a:r>
              <a:rPr lang="en-US" sz="1800" b="1" i="0" u="none" dirty="0">
                <a:solidFill>
                  <a:srgbClr val="0000FF"/>
                </a:solidFill>
                <a:latin typeface="Verdana"/>
                <a:ea typeface="Verdana"/>
                <a:cs typeface="Verdana"/>
                <a:sym typeface="Verdana"/>
              </a:rPr>
              <a:t>no predictions </a:t>
            </a:r>
            <a:r>
              <a:rPr lang="en-US" sz="1800" b="0" i="0" u="none" dirty="0">
                <a:solidFill>
                  <a:srgbClr val="0000FF"/>
                </a:solidFill>
                <a:latin typeface="Verdana"/>
                <a:ea typeface="Verdana"/>
                <a:cs typeface="Verdana"/>
                <a:sym typeface="Verdana"/>
              </a:rPr>
              <a:t>that are being evaluated).</a:t>
            </a:r>
          </a:p>
          <a:p>
            <a:pPr marL="1257300" marR="0" lvl="2" indent="-342900" algn="just" rtl="0">
              <a:lnSpc>
                <a:spcPct val="115000"/>
              </a:lnSpc>
              <a:spcBef>
                <a:spcPts val="1000"/>
              </a:spcBef>
              <a:spcAft>
                <a:spcPts val="0"/>
              </a:spcAft>
              <a:buClr>
                <a:srgbClr val="0000FF"/>
              </a:buClr>
              <a:buSzPct val="25000"/>
              <a:buFont typeface="Arial"/>
              <a:buChar char="•"/>
            </a:pPr>
            <a:r>
              <a:rPr lang="en-US" sz="1800" b="0" i="0" u="none" strike="noStrike" cap="none" dirty="0">
                <a:solidFill>
                  <a:srgbClr val="0000FF"/>
                </a:solidFill>
                <a:latin typeface="Verdana"/>
                <a:ea typeface="Verdana"/>
                <a:cs typeface="Verdana"/>
                <a:sym typeface="Verdana"/>
              </a:rPr>
              <a:t>Command Line Tools</a:t>
            </a:r>
          </a:p>
          <a:p>
            <a:pPr marL="1257300" marR="0" lvl="2" indent="-342900" algn="just" rtl="0">
              <a:lnSpc>
                <a:spcPct val="115000"/>
              </a:lnSpc>
              <a:spcBef>
                <a:spcPts val="1000"/>
              </a:spcBef>
              <a:spcAft>
                <a:spcPts val="0"/>
              </a:spcAft>
              <a:buClr>
                <a:srgbClr val="0000FF"/>
              </a:buClr>
              <a:buSzPct val="25000"/>
              <a:buFont typeface="Arial"/>
              <a:buChar char="•"/>
            </a:pPr>
            <a:r>
              <a:rPr lang="en-US" sz="1800" b="0" i="0" u="none" strike="noStrike" cap="none" dirty="0">
                <a:solidFill>
                  <a:srgbClr val="0000FF"/>
                </a:solidFill>
                <a:latin typeface="Verdana"/>
                <a:ea typeface="Verdana"/>
                <a:cs typeface="Verdana"/>
                <a:sym typeface="Verdana"/>
              </a:rPr>
              <a:t>Histograms</a:t>
            </a:r>
          </a:p>
          <a:p>
            <a:pPr marL="1257300" marR="0" lvl="2" indent="-342900" algn="just" rtl="0">
              <a:lnSpc>
                <a:spcPct val="115000"/>
              </a:lnSpc>
              <a:spcBef>
                <a:spcPts val="1000"/>
              </a:spcBef>
              <a:spcAft>
                <a:spcPts val="0"/>
              </a:spcAft>
              <a:buClr>
                <a:srgbClr val="0000FF"/>
              </a:buClr>
              <a:buSzPct val="25000"/>
              <a:buFont typeface="Arial"/>
              <a:buChar char="•"/>
            </a:pPr>
            <a:r>
              <a:rPr lang="en-US" sz="1800" b="0" i="0" u="none" strike="noStrike" cap="none" dirty="0">
                <a:solidFill>
                  <a:srgbClr val="0000FF"/>
                </a:solidFill>
                <a:latin typeface="Verdana"/>
                <a:ea typeface="Verdana"/>
                <a:cs typeface="Verdana"/>
                <a:sym typeface="Verdana"/>
              </a:rPr>
              <a:t>Dimensionality Reduction Methods </a:t>
            </a:r>
          </a:p>
          <a:p>
            <a:pPr marL="1257300" marR="0" lvl="2" indent="-342900" algn="just" rtl="0">
              <a:lnSpc>
                <a:spcPct val="115000"/>
              </a:lnSpc>
              <a:spcBef>
                <a:spcPts val="1000"/>
              </a:spcBef>
              <a:spcAft>
                <a:spcPts val="0"/>
              </a:spcAft>
              <a:buClr>
                <a:srgbClr val="0000FF"/>
              </a:buClr>
              <a:buSzPct val="25000"/>
              <a:buFont typeface="Arial"/>
              <a:buChar char="•"/>
            </a:pPr>
            <a:r>
              <a:rPr lang="en-US" sz="1800" b="0" i="0" u="none" strike="noStrike" cap="none" dirty="0">
                <a:solidFill>
                  <a:srgbClr val="0000FF"/>
                </a:solidFill>
                <a:latin typeface="Verdana"/>
                <a:ea typeface="Verdana"/>
                <a:cs typeface="Verdana"/>
                <a:sym typeface="Verdana"/>
              </a:rPr>
              <a:t>Clustering to expose natural groupings in the data</a:t>
            </a:r>
          </a:p>
          <a:p>
            <a:pPr marL="0" marR="0" lvl="0" indent="0" algn="l" rtl="0">
              <a:lnSpc>
                <a:spcPct val="100000"/>
              </a:lnSpc>
              <a:spcBef>
                <a:spcPts val="1000"/>
              </a:spcBef>
              <a:spcAft>
                <a:spcPts val="0"/>
              </a:spcAft>
              <a:buNone/>
            </a:pPr>
            <a:endParaRPr sz="1800" b="0" i="0" u="none" strike="noStrike" cap="none" dirty="0">
              <a:solidFill>
                <a:srgbClr val="0000FF"/>
              </a:solidFill>
              <a:latin typeface="Verdana"/>
              <a:ea typeface="Verdana"/>
              <a:cs typeface="Verdana"/>
              <a:sym typeface="Verdana"/>
            </a:endParaRPr>
          </a:p>
        </p:txBody>
      </p:sp>
    </p:spTree>
    <p:extLst>
      <p:ext uri="{BB962C8B-B14F-4D97-AF65-F5344CB8AC3E}">
        <p14:creationId xmlns:p14="http://schemas.microsoft.com/office/powerpoint/2010/main" val="2487277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53">
            <a:extLst>
              <a:ext uri="{FF2B5EF4-FFF2-40B4-BE49-F238E27FC236}">
                <a16:creationId xmlns:a16="http://schemas.microsoft.com/office/drawing/2014/main" id="{ADE53B61-4814-4FE6-AA30-109C47251FE9}"/>
              </a:ext>
            </a:extLst>
          </p:cNvPr>
          <p:cNvSpPr txBox="1"/>
          <p:nvPr/>
        </p:nvSpPr>
        <p:spPr>
          <a:xfrm>
            <a:off x="292881" y="1276353"/>
            <a:ext cx="8055000" cy="4481400"/>
          </a:xfrm>
          <a:prstGeom prst="rect">
            <a:avLst/>
          </a:prstGeom>
          <a:noFill/>
          <a:ln>
            <a:noFill/>
          </a:ln>
        </p:spPr>
        <p:txBody>
          <a:bodyPr wrap="square" lIns="91425" tIns="45700" rIns="91425" bIns="45700" anchor="t" anchorCtr="0">
            <a:spAutoFit/>
          </a:bodyPr>
          <a:lstStyle/>
          <a:p>
            <a:pPr marL="342900" marR="0" lvl="0" indent="-342900" algn="just" rtl="0">
              <a:lnSpc>
                <a:spcPct val="200000"/>
              </a:lnSpc>
              <a:spcBef>
                <a:spcPts val="0"/>
              </a:spcBef>
              <a:spcAft>
                <a:spcPts val="0"/>
              </a:spcAft>
              <a:buClr>
                <a:srgbClr val="FF0000"/>
              </a:buClr>
              <a:buSzPct val="100000"/>
              <a:buFont typeface="Calibri"/>
              <a:buAutoNum type="arabicPeriod" startAt="4"/>
            </a:pPr>
            <a:r>
              <a:rPr lang="en-US" sz="1800" b="1" i="0" u="none" dirty="0">
                <a:solidFill>
                  <a:srgbClr val="FF0000"/>
                </a:solidFill>
                <a:latin typeface="Verdana"/>
                <a:ea typeface="Verdana"/>
                <a:cs typeface="Verdana"/>
                <a:sym typeface="Verdana"/>
              </a:rPr>
              <a:t>Model Data (machine learning stage): </a:t>
            </a:r>
            <a:r>
              <a:rPr lang="en-US" sz="1800" b="0" i="0" u="none" dirty="0">
                <a:solidFill>
                  <a:srgbClr val="0000FF"/>
                </a:solidFill>
                <a:latin typeface="Verdana"/>
                <a:ea typeface="Verdana"/>
                <a:cs typeface="Verdana"/>
                <a:sym typeface="Verdana"/>
              </a:rPr>
              <a:t>Here, we apply the predictive models (regression, classification etc.). A model’s predictive accuracy can be evaluated by how well it performs on unseen data.</a:t>
            </a:r>
          </a:p>
          <a:p>
            <a:pPr marL="342900" marR="0" lvl="0" indent="-342900" algn="just" rtl="0">
              <a:lnSpc>
                <a:spcPct val="200000"/>
              </a:lnSpc>
              <a:spcBef>
                <a:spcPts val="1000"/>
              </a:spcBef>
              <a:spcAft>
                <a:spcPts val="0"/>
              </a:spcAft>
              <a:buClr>
                <a:srgbClr val="FF0000"/>
              </a:buClr>
              <a:buSzPct val="100000"/>
              <a:buFont typeface="Calibri"/>
              <a:buAutoNum type="arabicPeriod" startAt="4"/>
            </a:pPr>
            <a:r>
              <a:rPr lang="en-US" sz="1800" b="1" i="0" u="none" dirty="0">
                <a:solidFill>
                  <a:srgbClr val="FF0000"/>
                </a:solidFill>
                <a:latin typeface="Verdana"/>
                <a:ea typeface="Verdana"/>
                <a:cs typeface="Verdana"/>
                <a:sym typeface="Verdana"/>
              </a:rPr>
              <a:t>Interpret Results: </a:t>
            </a:r>
            <a:r>
              <a:rPr lang="en-US" sz="1800" b="0" i="0" u="none" dirty="0">
                <a:solidFill>
                  <a:srgbClr val="0000FF"/>
                </a:solidFill>
                <a:latin typeface="Verdana"/>
                <a:ea typeface="Verdana"/>
                <a:cs typeface="Verdana"/>
                <a:sym typeface="Verdana"/>
              </a:rPr>
              <a:t>In contrast to prediction which can be evaluated quantitatively, whereas interpretation is softer and qualitative and often visual.</a:t>
            </a:r>
          </a:p>
          <a:p>
            <a:pPr marL="0" marR="0" lvl="0" indent="0" algn="l" rtl="0">
              <a:lnSpc>
                <a:spcPct val="100000"/>
              </a:lnSpc>
              <a:spcBef>
                <a:spcPts val="1000"/>
              </a:spcBef>
              <a:spcAft>
                <a:spcPts val="0"/>
              </a:spcAft>
              <a:buNone/>
            </a:pPr>
            <a:endParaRPr sz="1800" b="0" i="0" u="none" dirty="0">
              <a:solidFill>
                <a:srgbClr val="0000FF"/>
              </a:solidFill>
              <a:latin typeface="Verdana"/>
              <a:ea typeface="Verdana"/>
              <a:cs typeface="Verdana"/>
              <a:sym typeface="Verdana"/>
            </a:endParaRPr>
          </a:p>
        </p:txBody>
      </p:sp>
    </p:spTree>
    <p:extLst>
      <p:ext uri="{BB962C8B-B14F-4D97-AF65-F5344CB8AC3E}">
        <p14:creationId xmlns:p14="http://schemas.microsoft.com/office/powerpoint/2010/main" val="2355618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258" descr="https://static.bigml.com/static/img/basicfullflow.png">
            <a:extLst>
              <a:ext uri="{FF2B5EF4-FFF2-40B4-BE49-F238E27FC236}">
                <a16:creationId xmlns:a16="http://schemas.microsoft.com/office/drawing/2014/main" id="{B1CE85B8-CEB6-4507-A8CA-EFEF77148544}"/>
              </a:ext>
            </a:extLst>
          </p:cNvPr>
          <p:cNvPicPr preferRelativeResize="0"/>
          <p:nvPr/>
        </p:nvPicPr>
        <p:blipFill rotWithShape="1">
          <a:blip r:embed="rId2">
            <a:alphaModFix/>
          </a:blip>
          <a:srcRect/>
          <a:stretch/>
        </p:blipFill>
        <p:spPr>
          <a:xfrm>
            <a:off x="308806" y="1164895"/>
            <a:ext cx="7299357" cy="3993031"/>
          </a:xfrm>
          <a:prstGeom prst="rect">
            <a:avLst/>
          </a:prstGeom>
          <a:noFill/>
          <a:ln>
            <a:noFill/>
          </a:ln>
        </p:spPr>
      </p:pic>
      <p:sp>
        <p:nvSpPr>
          <p:cNvPr id="4" name="TextBox 3">
            <a:extLst>
              <a:ext uri="{FF2B5EF4-FFF2-40B4-BE49-F238E27FC236}">
                <a16:creationId xmlns:a16="http://schemas.microsoft.com/office/drawing/2014/main" id="{00F309D9-8E27-4414-8113-B41369F79306}"/>
              </a:ext>
            </a:extLst>
          </p:cNvPr>
          <p:cNvSpPr txBox="1"/>
          <p:nvPr/>
        </p:nvSpPr>
        <p:spPr>
          <a:xfrm>
            <a:off x="452761" y="5863342"/>
            <a:ext cx="7208668" cy="246221"/>
          </a:xfrm>
          <a:prstGeom prst="rect">
            <a:avLst/>
          </a:prstGeom>
          <a:noFill/>
        </p:spPr>
        <p:txBody>
          <a:bodyPr wrap="square">
            <a:spAutoFit/>
          </a:bodyPr>
          <a:lstStyle/>
          <a:p>
            <a:r>
              <a:rPr lang="en-GB" sz="1000" dirty="0"/>
              <a:t>Image source: https://www.bbvaapimarket.com/en/api-world/apis-and-machine-learning-how-predict-companys-success/</a:t>
            </a:r>
          </a:p>
        </p:txBody>
      </p:sp>
    </p:spTree>
    <p:extLst>
      <p:ext uri="{BB962C8B-B14F-4D97-AF65-F5344CB8AC3E}">
        <p14:creationId xmlns:p14="http://schemas.microsoft.com/office/powerpoint/2010/main" val="846219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12800" y="1035050"/>
            <a:ext cx="6775450" cy="45179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more detailed overview of the general process:</a:t>
            </a:r>
          </a:p>
        </p:txBody>
      </p:sp>
      <p:sp>
        <p:nvSpPr>
          <p:cNvPr id="5" name="TextBox 4">
            <a:extLst>
              <a:ext uri="{FF2B5EF4-FFF2-40B4-BE49-F238E27FC236}">
                <a16:creationId xmlns:a16="http://schemas.microsoft.com/office/drawing/2014/main" id="{0391985E-3EAA-49F4-8A54-A4FEA8E6D33D}"/>
              </a:ext>
            </a:extLst>
          </p:cNvPr>
          <p:cNvSpPr txBox="1"/>
          <p:nvPr/>
        </p:nvSpPr>
        <p:spPr>
          <a:xfrm>
            <a:off x="812799" y="5769477"/>
            <a:ext cx="7230369" cy="276999"/>
          </a:xfrm>
          <a:prstGeom prst="rect">
            <a:avLst/>
          </a:prstGeom>
          <a:noFill/>
        </p:spPr>
        <p:txBody>
          <a:bodyPr wrap="square">
            <a:spAutoFit/>
          </a:bodyPr>
          <a:lstStyle/>
          <a:p>
            <a:r>
              <a:rPr lang="en-GB" sz="1200" dirty="0"/>
              <a:t>Image source: https://blogs.nvidia.com/blog/2018/08/02/supervised-unsupervised-learning/</a:t>
            </a:r>
          </a:p>
        </p:txBody>
      </p:sp>
      <p:pic>
        <p:nvPicPr>
          <p:cNvPr id="2050" name="Picture 2" descr="With supervised machine learning, the algorithm learns from labeled data.">
            <a:extLst>
              <a:ext uri="{FF2B5EF4-FFF2-40B4-BE49-F238E27FC236}">
                <a16:creationId xmlns:a16="http://schemas.microsoft.com/office/drawing/2014/main" id="{BF961096-FFE2-42AA-B246-4A2E5EB7B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07" y="2241550"/>
            <a:ext cx="7144947" cy="2232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42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hape 343">
            <a:extLst>
              <a:ext uri="{FF2B5EF4-FFF2-40B4-BE49-F238E27FC236}">
                <a16:creationId xmlns:a16="http://schemas.microsoft.com/office/drawing/2014/main" id="{98FD26E6-5E90-41C1-8B80-BBA6AF815F94}"/>
              </a:ext>
            </a:extLst>
          </p:cNvPr>
          <p:cNvGraphicFramePr/>
          <p:nvPr>
            <p:extLst>
              <p:ext uri="{D42A27DB-BD31-4B8C-83A1-F6EECF244321}">
                <p14:modId xmlns:p14="http://schemas.microsoft.com/office/powerpoint/2010/main" val="240335644"/>
              </p:ext>
            </p:extLst>
          </p:nvPr>
        </p:nvGraphicFramePr>
        <p:xfrm>
          <a:off x="408793" y="1854612"/>
          <a:ext cx="7823175" cy="4064000"/>
        </p:xfrm>
        <a:graphic>
          <a:graphicData uri="http://schemas.openxmlformats.org/drawingml/2006/table">
            <a:tbl>
              <a:tblPr>
                <a:noFill/>
              </a:tblPr>
              <a:tblGrid>
                <a:gridCol w="2608250">
                  <a:extLst>
                    <a:ext uri="{9D8B030D-6E8A-4147-A177-3AD203B41FA5}">
                      <a16:colId xmlns:a16="http://schemas.microsoft.com/office/drawing/2014/main" val="20000"/>
                    </a:ext>
                  </a:extLst>
                </a:gridCol>
                <a:gridCol w="2606675">
                  <a:extLst>
                    <a:ext uri="{9D8B030D-6E8A-4147-A177-3AD203B41FA5}">
                      <a16:colId xmlns:a16="http://schemas.microsoft.com/office/drawing/2014/main" val="20001"/>
                    </a:ext>
                  </a:extLst>
                </a:gridCol>
                <a:gridCol w="2608250">
                  <a:extLst>
                    <a:ext uri="{9D8B030D-6E8A-4147-A177-3AD203B41FA5}">
                      <a16:colId xmlns:a16="http://schemas.microsoft.com/office/drawing/2014/main" val="20002"/>
                    </a:ext>
                  </a:extLst>
                </a:gridCol>
              </a:tblGrid>
              <a:tr h="4064000">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0" u="none" strike="noStrike" cap="none" dirty="0">
                          <a:solidFill>
                            <a:srgbClr val="0000FF"/>
                          </a:solidFill>
                          <a:latin typeface="Verdana"/>
                          <a:ea typeface="Verdana"/>
                          <a:cs typeface="Verdana"/>
                          <a:sym typeface="Verdana"/>
                        </a:rPr>
                        <a:t>linear algebra </a:t>
                      </a:r>
                      <a:r>
                        <a:rPr lang="en-US" sz="1800" b="0" i="1" u="none" strike="noStrike" cap="none" dirty="0">
                          <a:solidFill>
                            <a:srgbClr val="0000FF"/>
                          </a:solidFill>
                          <a:latin typeface="Verdana"/>
                          <a:ea typeface="Verdana"/>
                          <a:cs typeface="Verdana"/>
                          <a:sym typeface="Verdana"/>
                        </a:rPr>
                        <a:t> </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basic statistics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linear and logistic regression</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data mining</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predictive modelling</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cluster analysis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association rules</a:t>
                      </a:r>
                    </a:p>
                  </a:txBody>
                  <a:tcPr marL="47625" marR="95250" marT="28575" marB="28575"/>
                </a:tc>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market basket analysis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decision trees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time-series analysis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forecasting machine learning</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Bayesian and Monte Carlo Statistics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matrix operations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sampling</a:t>
                      </a:r>
                    </a:p>
                  </a:txBody>
                  <a:tcPr marL="47625" marR="95250" marT="28575" marB="28575"/>
                </a:tc>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text analytics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summarization</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classification</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primary components analysis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experimental design</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unsupervised learning</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constrained optimization</a:t>
                      </a:r>
                    </a:p>
                  </a:txBody>
                  <a:tcPr marL="47625" marR="95250" marT="28575" marB="28575"/>
                </a:tc>
                <a:extLst>
                  <a:ext uri="{0D108BD9-81ED-4DB2-BD59-A6C34878D82A}">
                    <a16:rowId xmlns:a16="http://schemas.microsoft.com/office/drawing/2014/main" val="10000"/>
                  </a:ext>
                </a:extLst>
              </a:tr>
            </a:tbl>
          </a:graphicData>
        </a:graphic>
      </p:graphicFrame>
      <p:sp>
        <p:nvSpPr>
          <p:cNvPr id="4" name="Rectangle 3">
            <a:extLst>
              <a:ext uri="{FF2B5EF4-FFF2-40B4-BE49-F238E27FC236}">
                <a16:creationId xmlns:a16="http://schemas.microsoft.com/office/drawing/2014/main" id="{5D9759CD-A4AA-491B-820D-CF9EAC910CF5}"/>
              </a:ext>
            </a:extLst>
          </p:cNvPr>
          <p:cNvSpPr/>
          <p:nvPr/>
        </p:nvSpPr>
        <p:spPr>
          <a:xfrm>
            <a:off x="340563" y="1216965"/>
            <a:ext cx="2669320" cy="338554"/>
          </a:xfrm>
          <a:prstGeom prst="rect">
            <a:avLst/>
          </a:prstGeom>
        </p:spPr>
        <p:txBody>
          <a:bodyPr wrap="none">
            <a:spAutoFit/>
          </a:bodyPr>
          <a:lstStyle/>
          <a:p>
            <a:pPr lvl="0">
              <a:buClr>
                <a:srgbClr val="FF0000"/>
              </a:buClr>
              <a:buSzPct val="25000"/>
            </a:pPr>
            <a:r>
              <a:rPr lang="en-US" sz="1600" b="1" dirty="0">
                <a:solidFill>
                  <a:srgbClr val="FF0000"/>
                </a:solidFill>
                <a:latin typeface="Verdana"/>
                <a:ea typeface="Verdana"/>
                <a:cs typeface="Verdana"/>
                <a:sym typeface="Verdana"/>
              </a:rPr>
              <a:t>Statistical techniques</a:t>
            </a:r>
          </a:p>
        </p:txBody>
      </p:sp>
    </p:spTree>
    <p:extLst>
      <p:ext uri="{BB962C8B-B14F-4D97-AF65-F5344CB8AC3E}">
        <p14:creationId xmlns:p14="http://schemas.microsoft.com/office/powerpoint/2010/main" val="3708939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31340" y="919480"/>
            <a:ext cx="6492875" cy="4984750"/>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Anthony Bashall</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https://www.linkedin.com/in/bashall/</a:t>
            </a:r>
            <a:endParaRPr lang="en-US" sz="16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6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600" dirty="0">
                <a:solidFill>
                  <a:srgbClr val="0000FF"/>
                </a:solidFill>
                <a:latin typeface="Verdana" panose="020B0604030504040204" pitchFamily="34" charset="0"/>
                <a:cs typeface="Verdana" panose="020B0604030504040204" pitchFamily="34" charset="0"/>
              </a:rPr>
              <a:t>I was privileged to be part of the very first course in Data Science for Internet of Things at Oxford University. I run a </a:t>
            </a:r>
            <a:r>
              <a:rPr lang="en-US" sz="1600" dirty="0">
                <a:solidFill>
                  <a:srgbClr val="FF0000"/>
                </a:solidFill>
                <a:latin typeface="Verdana" panose="020B0604030504040204" pitchFamily="34" charset="0"/>
                <a:cs typeface="Verdana" panose="020B0604030504040204" pitchFamily="34" charset="0"/>
              </a:rPr>
              <a:t>Life Sciences &amp; Healthcare focused AI company based  at Alderley Park in Cheshire</a:t>
            </a:r>
            <a:r>
              <a:rPr lang="en-US" sz="1600" dirty="0">
                <a:solidFill>
                  <a:srgbClr val="0000FF"/>
                </a:solidFill>
                <a:latin typeface="Verdana" panose="020B0604030504040204" pitchFamily="34" charset="0"/>
                <a:cs typeface="Verdana" panose="020B0604030504040204" pitchFamily="34" charset="0"/>
              </a:rPr>
              <a:t>. We have seen AI in medicine and related fields evolve very rapidly even as the initial course progressed.   I have also seen how rapidly this course has evolved in such a brief time to meet ever changing dynamic needs. I still stay in touch with Ajit and we continue to meet and exchange relevant information. I wish him all the best for his cutting-edge work for the future.</a:t>
            </a:r>
          </a:p>
        </p:txBody>
      </p:sp>
      <p:pic>
        <p:nvPicPr>
          <p:cNvPr id="2" name="Picture 1"/>
          <p:cNvPicPr>
            <a:picLocks noChangeAspect="1"/>
          </p:cNvPicPr>
          <p:nvPr/>
        </p:nvPicPr>
        <p:blipFill>
          <a:blip r:embed="rId2"/>
          <a:stretch>
            <a:fillRect/>
          </a:stretch>
        </p:blipFill>
        <p:spPr>
          <a:xfrm>
            <a:off x="211455" y="1071245"/>
            <a:ext cx="1362075" cy="1362075"/>
          </a:xfrm>
          <a:prstGeom prst="rect">
            <a:avLst/>
          </a:prstGeom>
        </p:spPr>
      </p:pic>
    </p:spTree>
    <p:extLst>
      <p:ext uri="{BB962C8B-B14F-4D97-AF65-F5344CB8AC3E}">
        <p14:creationId xmlns:p14="http://schemas.microsoft.com/office/powerpoint/2010/main" val="3480467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Shape 349">
            <a:extLst>
              <a:ext uri="{FF2B5EF4-FFF2-40B4-BE49-F238E27FC236}">
                <a16:creationId xmlns:a16="http://schemas.microsoft.com/office/drawing/2014/main" id="{80E23609-B209-4587-A3B4-A8A97C6F0208}"/>
              </a:ext>
            </a:extLst>
          </p:cNvPr>
          <p:cNvGraphicFramePr/>
          <p:nvPr>
            <p:extLst>
              <p:ext uri="{D42A27DB-BD31-4B8C-83A1-F6EECF244321}">
                <p14:modId xmlns:p14="http://schemas.microsoft.com/office/powerpoint/2010/main" val="3255958462"/>
              </p:ext>
            </p:extLst>
          </p:nvPr>
        </p:nvGraphicFramePr>
        <p:xfrm>
          <a:off x="263077" y="1947764"/>
          <a:ext cx="8114607" cy="4195700"/>
        </p:xfrm>
        <a:graphic>
          <a:graphicData uri="http://schemas.openxmlformats.org/drawingml/2006/table">
            <a:tbl>
              <a:tblPr>
                <a:noFill/>
              </a:tblPr>
              <a:tblGrid>
                <a:gridCol w="2705389">
                  <a:extLst>
                    <a:ext uri="{9D8B030D-6E8A-4147-A177-3AD203B41FA5}">
                      <a16:colId xmlns:a16="http://schemas.microsoft.com/office/drawing/2014/main" val="20000"/>
                    </a:ext>
                  </a:extLst>
                </a:gridCol>
                <a:gridCol w="2703829">
                  <a:extLst>
                    <a:ext uri="{9D8B030D-6E8A-4147-A177-3AD203B41FA5}">
                      <a16:colId xmlns:a16="http://schemas.microsoft.com/office/drawing/2014/main" val="20001"/>
                    </a:ext>
                  </a:extLst>
                </a:gridCol>
                <a:gridCol w="2705389">
                  <a:extLst>
                    <a:ext uri="{9D8B030D-6E8A-4147-A177-3AD203B41FA5}">
                      <a16:colId xmlns:a16="http://schemas.microsoft.com/office/drawing/2014/main" val="20002"/>
                    </a:ext>
                  </a:extLst>
                </a:gridCol>
              </a:tblGrid>
              <a:tr h="4195700">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Columnar databases</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Analytic accelerators</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Hadoop/</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MapReduce</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NoSQL engines</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Stream computing</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In-memory analysis</a:t>
                      </a:r>
                    </a:p>
                  </a:txBody>
                  <a:tcPr marL="47625" marR="95250" marT="28575" marB="28575"/>
                </a:tc>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Workload optimization</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Scripting and development tools</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Complex event processing</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Information integration</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Scalable storage infrastructure</a:t>
                      </a:r>
                    </a:p>
                    <a:p>
                      <a:pPr marL="342900" marR="0" lvl="0" indent="-342900" algn="l" rtl="0">
                        <a:lnSpc>
                          <a:spcPct val="115000"/>
                        </a:lnSpc>
                        <a:spcBef>
                          <a:spcPts val="600"/>
                        </a:spcBef>
                        <a:spcAft>
                          <a:spcPts val="0"/>
                        </a:spcAft>
                        <a:buClr>
                          <a:srgbClr val="0000FF"/>
                        </a:buClr>
                        <a:buSzPct val="25000"/>
                        <a:buFont typeface="Noto Sans Symbols"/>
                        <a:buChar char="∙"/>
                      </a:pPr>
                      <a:r>
                        <a:rPr lang="en-US" sz="1800" b="0" i="1" u="none" strike="noStrike" cap="none" dirty="0">
                          <a:solidFill>
                            <a:srgbClr val="0000FF"/>
                          </a:solidFill>
                          <a:latin typeface="Verdana"/>
                          <a:ea typeface="Verdana"/>
                          <a:cs typeface="Verdana"/>
                          <a:sym typeface="Verdana"/>
                        </a:rPr>
                        <a:t>High-capacity warehouse</a:t>
                      </a:r>
                    </a:p>
                  </a:txBody>
                  <a:tcPr marL="47625" marR="95250" marT="28575" marB="28575"/>
                </a:tc>
                <a:tc>
                  <a:txBody>
                    <a:bodyPr/>
                    <a:lstStyle/>
                    <a:p>
                      <a:pPr marL="342900" marR="0" lvl="0" indent="-342900" algn="l" rtl="0">
                        <a:lnSpc>
                          <a:spcPct val="115000"/>
                        </a:lnSpc>
                        <a:spcBef>
                          <a:spcPts val="0"/>
                        </a:spcBef>
                        <a:spcAft>
                          <a:spcPts val="0"/>
                        </a:spcAft>
                        <a:buClr>
                          <a:srgbClr val="0000FF"/>
                        </a:buClr>
                        <a:buSzPct val="25000"/>
                        <a:buFont typeface="Noto Sans Symbols"/>
                        <a:buChar char="∙"/>
                      </a:pPr>
                      <a:r>
                        <a:rPr lang="en-US" sz="1800" b="0" i="0" u="none" strike="noStrike" cap="none" dirty="0">
                          <a:solidFill>
                            <a:srgbClr val="0000FF"/>
                          </a:solidFill>
                          <a:latin typeface="Verdana"/>
                          <a:ea typeface="Verdana"/>
                          <a:cs typeface="Verdana"/>
                          <a:sym typeface="Verdana"/>
                        </a:rPr>
                        <a:t>Visualization – Data Discovery</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0" u="none" strike="noStrike" cap="none" dirty="0">
                          <a:solidFill>
                            <a:srgbClr val="0000FF"/>
                          </a:solidFill>
                          <a:latin typeface="Verdana"/>
                          <a:ea typeface="Verdana"/>
                          <a:cs typeface="Verdana"/>
                          <a:sym typeface="Verdana"/>
                        </a:rPr>
                        <a:t>Cloud infrastructure for Analytics</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0" u="none" strike="noStrike" cap="none" dirty="0">
                          <a:solidFill>
                            <a:srgbClr val="0000FF"/>
                          </a:solidFill>
                          <a:latin typeface="Verdana"/>
                          <a:ea typeface="Verdana"/>
                          <a:cs typeface="Verdana"/>
                          <a:sym typeface="Verdana"/>
                        </a:rPr>
                        <a:t>Amazon Elastic Map Reduce</a:t>
                      </a:r>
                    </a:p>
                    <a:p>
                      <a:pPr marL="342900" marR="0" lvl="0" indent="-342900" algn="l" rtl="0">
                        <a:lnSpc>
                          <a:spcPct val="115000"/>
                        </a:lnSpc>
                        <a:spcBef>
                          <a:spcPts val="0"/>
                        </a:spcBef>
                        <a:spcAft>
                          <a:spcPts val="0"/>
                        </a:spcAft>
                        <a:buClr>
                          <a:srgbClr val="0000FF"/>
                        </a:buClr>
                        <a:buSzPct val="25000"/>
                        <a:buFont typeface="Noto Sans Symbols"/>
                        <a:buChar char="∙"/>
                      </a:pPr>
                      <a:r>
                        <a:rPr lang="en-US" sz="1800" b="0" i="0" u="none" strike="noStrike" cap="none" dirty="0">
                          <a:solidFill>
                            <a:srgbClr val="0000FF"/>
                          </a:solidFill>
                          <a:latin typeface="Verdana"/>
                          <a:ea typeface="Verdana"/>
                          <a:cs typeface="Verdana"/>
                          <a:sym typeface="Verdana"/>
                        </a:rPr>
                        <a:t>Google BigTable</a:t>
                      </a:r>
                    </a:p>
                  </a:txBody>
                  <a:tcPr marL="47625" marR="95250" marT="28575" marB="28575"/>
                </a:tc>
                <a:extLst>
                  <a:ext uri="{0D108BD9-81ED-4DB2-BD59-A6C34878D82A}">
                    <a16:rowId xmlns:a16="http://schemas.microsoft.com/office/drawing/2014/main" val="10000"/>
                  </a:ext>
                </a:extLst>
              </a:tr>
            </a:tbl>
          </a:graphicData>
        </a:graphic>
      </p:graphicFrame>
      <p:sp>
        <p:nvSpPr>
          <p:cNvPr id="4" name="Rectangle 3">
            <a:extLst>
              <a:ext uri="{FF2B5EF4-FFF2-40B4-BE49-F238E27FC236}">
                <a16:creationId xmlns:a16="http://schemas.microsoft.com/office/drawing/2014/main" id="{1BB847AB-A3FF-4DFD-99F5-E1CD9010ECFB}"/>
              </a:ext>
            </a:extLst>
          </p:cNvPr>
          <p:cNvSpPr/>
          <p:nvPr/>
        </p:nvSpPr>
        <p:spPr>
          <a:xfrm>
            <a:off x="263077" y="1403396"/>
            <a:ext cx="2305439" cy="338554"/>
          </a:xfrm>
          <a:prstGeom prst="rect">
            <a:avLst/>
          </a:prstGeom>
        </p:spPr>
        <p:txBody>
          <a:bodyPr wrap="none">
            <a:spAutoFit/>
          </a:bodyPr>
          <a:lstStyle/>
          <a:p>
            <a:pPr lvl="0">
              <a:buClr>
                <a:srgbClr val="FF0000"/>
              </a:buClr>
              <a:buSzPct val="25000"/>
            </a:pPr>
            <a:r>
              <a:rPr lang="en-US" sz="1600" b="1" dirty="0">
                <a:solidFill>
                  <a:srgbClr val="FF0000"/>
                </a:solidFill>
                <a:latin typeface="Verdana"/>
                <a:ea typeface="Verdana"/>
                <a:cs typeface="Verdana"/>
                <a:sym typeface="Verdana"/>
              </a:rPr>
              <a:t>Computer science </a:t>
            </a:r>
          </a:p>
        </p:txBody>
      </p:sp>
    </p:spTree>
    <p:extLst>
      <p:ext uri="{BB962C8B-B14F-4D97-AF65-F5344CB8AC3E}">
        <p14:creationId xmlns:p14="http://schemas.microsoft.com/office/powerpoint/2010/main" val="2410133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929F82-9043-432A-A911-684222AA3BD0}"/>
              </a:ext>
            </a:extLst>
          </p:cNvPr>
          <p:cNvSpPr/>
          <p:nvPr/>
        </p:nvSpPr>
        <p:spPr>
          <a:xfrm>
            <a:off x="326231" y="1244007"/>
            <a:ext cx="1693092" cy="338554"/>
          </a:xfrm>
          <a:prstGeom prst="rect">
            <a:avLst/>
          </a:prstGeom>
        </p:spPr>
        <p:txBody>
          <a:bodyPr wrap="none">
            <a:spAutoFit/>
          </a:bodyPr>
          <a:lstStyle/>
          <a:p>
            <a:pPr lvl="0">
              <a:buClr>
                <a:srgbClr val="FF0000"/>
              </a:buClr>
              <a:buSzPct val="25000"/>
            </a:pPr>
            <a:r>
              <a:rPr lang="en-US" sz="1600" b="1" dirty="0">
                <a:solidFill>
                  <a:srgbClr val="FF0000"/>
                </a:solidFill>
                <a:latin typeface="Verdana"/>
                <a:ea typeface="Verdana"/>
                <a:cs typeface="Verdana"/>
                <a:sym typeface="Verdana"/>
              </a:rPr>
              <a:t>Data formats</a:t>
            </a:r>
          </a:p>
        </p:txBody>
      </p:sp>
      <p:sp>
        <p:nvSpPr>
          <p:cNvPr id="6" name="Rectangle 5">
            <a:extLst>
              <a:ext uri="{FF2B5EF4-FFF2-40B4-BE49-F238E27FC236}">
                <a16:creationId xmlns:a16="http://schemas.microsoft.com/office/drawing/2014/main" id="{0CB731F4-2AA3-4140-AB46-B093C61ACA3D}"/>
              </a:ext>
            </a:extLst>
          </p:cNvPr>
          <p:cNvSpPr/>
          <p:nvPr/>
        </p:nvSpPr>
        <p:spPr>
          <a:xfrm>
            <a:off x="2381" y="1938814"/>
            <a:ext cx="4318000" cy="1791324"/>
          </a:xfrm>
          <a:prstGeom prst="rect">
            <a:avLst/>
          </a:prstGeom>
        </p:spPr>
        <p:txBody>
          <a:bodyPr>
            <a:spAutoFit/>
          </a:bodyPr>
          <a:lstStyle/>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Image</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Video</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Text </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Time series </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Audio</a:t>
            </a:r>
          </a:p>
          <a:p>
            <a:pPr marL="342900" lvl="0" indent="-342900">
              <a:lnSpc>
                <a:spcPct val="115000"/>
              </a:lnSpc>
              <a:buClr>
                <a:srgbClr val="0000FF"/>
              </a:buClr>
              <a:buSzPct val="25000"/>
              <a:buFont typeface="Noto Sans Symbols"/>
              <a:buChar char="∙"/>
            </a:pPr>
            <a:endParaRPr lang="en-GB" dirty="0"/>
          </a:p>
        </p:txBody>
      </p:sp>
    </p:spTree>
    <p:extLst>
      <p:ext uri="{BB962C8B-B14F-4D97-AF65-F5344CB8AC3E}">
        <p14:creationId xmlns:p14="http://schemas.microsoft.com/office/powerpoint/2010/main" val="862658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929F82-9043-432A-A911-684222AA3BD0}"/>
              </a:ext>
            </a:extLst>
          </p:cNvPr>
          <p:cNvSpPr/>
          <p:nvPr/>
        </p:nvSpPr>
        <p:spPr>
          <a:xfrm>
            <a:off x="326231" y="1244007"/>
            <a:ext cx="1364476" cy="338554"/>
          </a:xfrm>
          <a:prstGeom prst="rect">
            <a:avLst/>
          </a:prstGeom>
        </p:spPr>
        <p:txBody>
          <a:bodyPr wrap="none">
            <a:spAutoFit/>
          </a:bodyPr>
          <a:lstStyle/>
          <a:p>
            <a:pPr lvl="0">
              <a:buClr>
                <a:srgbClr val="FF0000"/>
              </a:buClr>
              <a:buSzPct val="25000"/>
            </a:pPr>
            <a:r>
              <a:rPr lang="en-US" sz="1600" b="1" dirty="0">
                <a:solidFill>
                  <a:srgbClr val="FF0000"/>
                </a:solidFill>
                <a:latin typeface="Verdana"/>
                <a:ea typeface="Verdana"/>
                <a:cs typeface="Verdana"/>
                <a:sym typeface="Verdana"/>
              </a:rPr>
              <a:t>Modalities</a:t>
            </a:r>
          </a:p>
        </p:txBody>
      </p:sp>
      <p:sp>
        <p:nvSpPr>
          <p:cNvPr id="6" name="Rectangle 5">
            <a:extLst>
              <a:ext uri="{FF2B5EF4-FFF2-40B4-BE49-F238E27FC236}">
                <a16:creationId xmlns:a16="http://schemas.microsoft.com/office/drawing/2014/main" id="{0CB731F4-2AA3-4140-AB46-B093C61ACA3D}"/>
              </a:ext>
            </a:extLst>
          </p:cNvPr>
          <p:cNvSpPr/>
          <p:nvPr/>
        </p:nvSpPr>
        <p:spPr>
          <a:xfrm>
            <a:off x="2381" y="1938814"/>
            <a:ext cx="4318000" cy="1225015"/>
          </a:xfrm>
          <a:prstGeom prst="rect">
            <a:avLst/>
          </a:prstGeom>
        </p:spPr>
        <p:txBody>
          <a:bodyPr>
            <a:spAutoFit/>
          </a:bodyPr>
          <a:lstStyle/>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Cloud</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Edge</a:t>
            </a:r>
          </a:p>
          <a:p>
            <a:pPr marL="342900" lvl="0" indent="-342900">
              <a:lnSpc>
                <a:spcPct val="115000"/>
              </a:lnSpc>
              <a:buClr>
                <a:srgbClr val="0000FF"/>
              </a:buClr>
              <a:buSzPct val="25000"/>
              <a:buFont typeface="Noto Sans Symbols"/>
              <a:buChar char="∙"/>
            </a:pPr>
            <a:r>
              <a:rPr lang="en-US" sz="1600" dirty="0">
                <a:solidFill>
                  <a:srgbClr val="0000FF"/>
                </a:solidFill>
                <a:latin typeface="Verdana"/>
                <a:ea typeface="Verdana"/>
                <a:cs typeface="Verdana"/>
                <a:sym typeface="Verdana"/>
              </a:rPr>
              <a:t>DevOps / MLOps/ CI-CD</a:t>
            </a:r>
          </a:p>
          <a:p>
            <a:pPr marL="342900" lvl="0" indent="-342900">
              <a:lnSpc>
                <a:spcPct val="115000"/>
              </a:lnSpc>
              <a:buClr>
                <a:srgbClr val="0000FF"/>
              </a:buClr>
              <a:buSzPct val="25000"/>
              <a:buFont typeface="Noto Sans Symbols"/>
              <a:buChar char="∙"/>
            </a:pPr>
            <a:endParaRPr lang="en-GB" dirty="0"/>
          </a:p>
        </p:txBody>
      </p:sp>
    </p:spTree>
    <p:extLst>
      <p:ext uri="{BB962C8B-B14F-4D97-AF65-F5344CB8AC3E}">
        <p14:creationId xmlns:p14="http://schemas.microsoft.com/office/powerpoint/2010/main" val="2653925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Machine learning  </a:t>
            </a:r>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487255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9">
            <a:extLst>
              <a:ext uri="{FF2B5EF4-FFF2-40B4-BE49-F238E27FC236}">
                <a16:creationId xmlns:a16="http://schemas.microsoft.com/office/drawing/2014/main" id="{D4A4438F-8689-43AD-BA46-E6EEB819DCC5}"/>
              </a:ext>
            </a:extLst>
          </p:cNvPr>
          <p:cNvSpPr txBox="1"/>
          <p:nvPr/>
        </p:nvSpPr>
        <p:spPr>
          <a:xfrm>
            <a:off x="496527" y="1097338"/>
            <a:ext cx="7447529" cy="3735387"/>
          </a:xfrm>
          <a:prstGeom prst="rect">
            <a:avLst/>
          </a:prstGeom>
          <a:noFill/>
          <a:ln>
            <a:noFill/>
          </a:ln>
        </p:spPr>
        <p:txBody>
          <a:bodyPr wrap="square" lIns="91425" tIns="45700" rIns="91425" bIns="45700" anchor="t" anchorCtr="0">
            <a:noAutofit/>
          </a:bodyPr>
          <a:lstStyle/>
          <a:p>
            <a:pPr marL="0" marR="0" lvl="0" indent="0" algn="l" rtl="0">
              <a:lnSpc>
                <a:spcPct val="150000"/>
              </a:lnSpc>
              <a:spcBef>
                <a:spcPts val="400"/>
              </a:spcBef>
              <a:spcAft>
                <a:spcPts val="0"/>
              </a:spcAft>
              <a:buClr>
                <a:srgbClr val="FF0000"/>
              </a:buClr>
              <a:buSzPct val="25000"/>
              <a:buFont typeface="Verdana"/>
              <a:buNone/>
            </a:pPr>
            <a:r>
              <a:rPr lang="en-US" sz="2000" b="0" i="1" u="none" dirty="0">
                <a:solidFill>
                  <a:srgbClr val="FF0000"/>
                </a:solidFill>
                <a:latin typeface="Verdana"/>
                <a:ea typeface="Verdana"/>
                <a:cs typeface="Verdana"/>
                <a:sym typeface="Verdana"/>
              </a:rPr>
              <a:t>Machine learning vs Deep Learning vs AI</a:t>
            </a:r>
          </a:p>
          <a:p>
            <a:pPr marL="0" marR="0" lvl="0" indent="0" algn="l" rtl="0">
              <a:lnSpc>
                <a:spcPct val="150000"/>
              </a:lnSpc>
              <a:spcBef>
                <a:spcPts val="400"/>
              </a:spcBef>
              <a:spcAft>
                <a:spcPts val="0"/>
              </a:spcAft>
              <a:buClr>
                <a:srgbClr val="FF0000"/>
              </a:buClr>
              <a:buSzPct val="25000"/>
              <a:buFont typeface="Verdana"/>
              <a:buNone/>
            </a:pPr>
            <a:r>
              <a:rPr lang="en-US" sz="2000" i="1" dirty="0">
                <a:solidFill>
                  <a:srgbClr val="FF0000"/>
                </a:solidFill>
                <a:latin typeface="Verdana"/>
                <a:ea typeface="Verdana"/>
                <a:cs typeface="Verdana"/>
                <a:sym typeface="Verdana"/>
              </a:rPr>
              <a:t>Broadly … </a:t>
            </a:r>
            <a:endParaRPr lang="en-US" sz="2000" b="0" i="1" u="none" dirty="0">
              <a:solidFill>
                <a:srgbClr val="FF0000"/>
              </a:solidFill>
              <a:latin typeface="Verdana"/>
              <a:ea typeface="Verdana"/>
              <a:cs typeface="Verdana"/>
              <a:sym typeface="Verdana"/>
            </a:endParaRPr>
          </a:p>
          <a:p>
            <a:pPr marL="0" marR="0" lvl="0" indent="0" algn="l" rtl="0">
              <a:lnSpc>
                <a:spcPct val="150000"/>
              </a:lnSpc>
              <a:spcBef>
                <a:spcPts val="400"/>
              </a:spcBef>
              <a:spcAft>
                <a:spcPts val="0"/>
              </a:spcAft>
              <a:buClr>
                <a:srgbClr val="FF0000"/>
              </a:buClr>
              <a:buSzPct val="25000"/>
              <a:buFont typeface="Verdana"/>
              <a:buNone/>
            </a:pPr>
            <a:r>
              <a:rPr lang="en-US" sz="2000" b="0" u="none" dirty="0">
                <a:solidFill>
                  <a:srgbClr val="FF0000"/>
                </a:solidFill>
                <a:latin typeface="Verdana"/>
                <a:ea typeface="Verdana"/>
                <a:cs typeface="Verdana"/>
                <a:sym typeface="Verdana"/>
              </a:rPr>
              <a:t>Machine Learning = </a:t>
            </a:r>
            <a:r>
              <a:rPr lang="en-US" sz="2000" b="0" u="none" dirty="0">
                <a:solidFill>
                  <a:srgbClr val="0000FF"/>
                </a:solidFill>
                <a:latin typeface="Verdana"/>
                <a:ea typeface="Verdana"/>
                <a:cs typeface="Verdana"/>
                <a:sym typeface="Verdana"/>
              </a:rPr>
              <a:t>Explicitly training an algorithm </a:t>
            </a:r>
          </a:p>
          <a:p>
            <a:pPr marL="0" marR="0" lvl="0" indent="0" algn="l" rtl="0">
              <a:lnSpc>
                <a:spcPct val="150000"/>
              </a:lnSpc>
              <a:spcBef>
                <a:spcPts val="400"/>
              </a:spcBef>
              <a:spcAft>
                <a:spcPts val="0"/>
              </a:spcAft>
              <a:buClr>
                <a:srgbClr val="FF0000"/>
              </a:buClr>
              <a:buSzPct val="25000"/>
              <a:buFont typeface="Verdana"/>
              <a:buNone/>
            </a:pPr>
            <a:r>
              <a:rPr lang="en-US" sz="2000" dirty="0">
                <a:solidFill>
                  <a:srgbClr val="FF0000"/>
                </a:solidFill>
                <a:latin typeface="Verdana"/>
                <a:ea typeface="Verdana"/>
                <a:cs typeface="Verdana"/>
                <a:sym typeface="Verdana"/>
              </a:rPr>
              <a:t>Deep Learning = </a:t>
            </a:r>
            <a:r>
              <a:rPr lang="en-US" sz="2000" dirty="0">
                <a:solidFill>
                  <a:srgbClr val="0000FF"/>
                </a:solidFill>
                <a:latin typeface="Verdana"/>
                <a:ea typeface="Verdana"/>
                <a:cs typeface="Verdana"/>
                <a:sym typeface="Verdana"/>
              </a:rPr>
              <a:t>Automatic feature detection (representation learning)</a:t>
            </a:r>
          </a:p>
          <a:p>
            <a:pPr marL="0" marR="0" lvl="0" indent="0" algn="l" rtl="0">
              <a:lnSpc>
                <a:spcPct val="150000"/>
              </a:lnSpc>
              <a:spcBef>
                <a:spcPts val="400"/>
              </a:spcBef>
              <a:spcAft>
                <a:spcPts val="0"/>
              </a:spcAft>
              <a:buClr>
                <a:srgbClr val="FF0000"/>
              </a:buClr>
              <a:buSzPct val="25000"/>
              <a:buFont typeface="Verdana"/>
              <a:buNone/>
            </a:pPr>
            <a:r>
              <a:rPr lang="en-US" sz="2000" b="0" u="none" dirty="0">
                <a:solidFill>
                  <a:srgbClr val="FF0000"/>
                </a:solidFill>
                <a:latin typeface="Verdana"/>
                <a:ea typeface="Verdana"/>
                <a:cs typeface="Verdana"/>
                <a:sym typeface="Verdana"/>
              </a:rPr>
              <a:t>AI = </a:t>
            </a:r>
            <a:r>
              <a:rPr lang="en-US" sz="2000" b="0" u="none" dirty="0">
                <a:solidFill>
                  <a:srgbClr val="0000FF"/>
                </a:solidFill>
                <a:latin typeface="Verdana"/>
                <a:ea typeface="Verdana"/>
                <a:cs typeface="Verdana"/>
                <a:sym typeface="Verdana"/>
              </a:rPr>
              <a:t>Mac</a:t>
            </a:r>
            <a:r>
              <a:rPr lang="en-US" sz="2000" dirty="0">
                <a:solidFill>
                  <a:srgbClr val="0000FF"/>
                </a:solidFill>
                <a:latin typeface="Verdana"/>
                <a:ea typeface="Verdana"/>
                <a:cs typeface="Verdana"/>
                <a:sym typeface="Verdana"/>
              </a:rPr>
              <a:t>hines that can think and Reason (based on mainly Deep Learning algorithms)</a:t>
            </a:r>
            <a:endParaRPr sz="2000" b="0" u="none" dirty="0">
              <a:solidFill>
                <a:srgbClr val="0000FF"/>
              </a:solidFill>
              <a:latin typeface="Verdana"/>
              <a:ea typeface="Verdana"/>
              <a:cs typeface="Verdana"/>
              <a:sym typeface="Verdana"/>
            </a:endParaRPr>
          </a:p>
        </p:txBody>
      </p:sp>
    </p:spTree>
    <p:extLst>
      <p:ext uri="{BB962C8B-B14F-4D97-AF65-F5344CB8AC3E}">
        <p14:creationId xmlns:p14="http://schemas.microsoft.com/office/powerpoint/2010/main" val="370013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8">
            <a:extLst>
              <a:ext uri="{FF2B5EF4-FFF2-40B4-BE49-F238E27FC236}">
                <a16:creationId xmlns:a16="http://schemas.microsoft.com/office/drawing/2014/main" id="{E50F37F1-6EAD-444D-9151-E5D049DB0D70}"/>
              </a:ext>
            </a:extLst>
          </p:cNvPr>
          <p:cNvSpPr txBox="1">
            <a:spLocks/>
          </p:cNvSpPr>
          <p:nvPr/>
        </p:nvSpPr>
        <p:spPr>
          <a:xfrm>
            <a:off x="205581" y="886600"/>
            <a:ext cx="8229600" cy="1143000"/>
          </a:xfrm>
          <a:prstGeom prst="rect">
            <a:avLst/>
          </a:prstGeom>
          <a:noFill/>
          <a:ln>
            <a:noFill/>
          </a:ln>
        </p:spPr>
        <p:txBody>
          <a:bodyPr wrap="square" lIns="91425" tIns="45700" rIns="91425" bIns="45700" anchor="ctr" anchorCtr="0">
            <a:noAutofit/>
          </a:bodyPr>
          <a:lstStyle>
            <a:lvl1pPr algn="l" defTabSz="648081" rtl="0" eaLnBrk="1" latinLnBrk="0" hangingPunct="1">
              <a:lnSpc>
                <a:spcPct val="90000"/>
              </a:lnSpc>
              <a:spcBef>
                <a:spcPct val="0"/>
              </a:spcBef>
              <a:buNone/>
              <a:defRPr sz="3024" b="0" i="0" kern="1200" cap="all">
                <a:solidFill>
                  <a:schemeClr val="tx1"/>
                </a:solidFill>
                <a:effectLst/>
                <a:latin typeface="+mj-lt"/>
                <a:ea typeface="+mj-ea"/>
                <a:cs typeface="+mj-cs"/>
              </a:defRPr>
            </a:lvl1pPr>
          </a:lstStyle>
          <a:p>
            <a:pPr>
              <a:lnSpc>
                <a:spcPct val="100000"/>
              </a:lnSpc>
              <a:spcBef>
                <a:spcPts val="0"/>
              </a:spcBef>
              <a:buClr>
                <a:srgbClr val="92D050"/>
              </a:buClr>
              <a:buSzPct val="25000"/>
              <a:buFont typeface="Calibri"/>
              <a:buNone/>
            </a:pPr>
            <a:r>
              <a:rPr lang="en-US" sz="4000" b="1" dirty="0">
                <a:solidFill>
                  <a:srgbClr val="92D050"/>
                </a:solidFill>
                <a:latin typeface="Calibri"/>
                <a:ea typeface="Calibri"/>
                <a:cs typeface="Calibri"/>
                <a:sym typeface="Calibri"/>
              </a:rPr>
              <a:t>What is Machine Learning?</a:t>
            </a:r>
          </a:p>
        </p:txBody>
      </p:sp>
      <p:sp>
        <p:nvSpPr>
          <p:cNvPr id="3" name="Shape 269">
            <a:extLst>
              <a:ext uri="{FF2B5EF4-FFF2-40B4-BE49-F238E27FC236}">
                <a16:creationId xmlns:a16="http://schemas.microsoft.com/office/drawing/2014/main" id="{C4FA4A12-FD90-4C2E-8D9B-F9DA7D423CE2}"/>
              </a:ext>
            </a:extLst>
          </p:cNvPr>
          <p:cNvSpPr txBox="1"/>
          <p:nvPr/>
        </p:nvSpPr>
        <p:spPr>
          <a:xfrm>
            <a:off x="424884" y="2065338"/>
            <a:ext cx="4000500" cy="3735387"/>
          </a:xfrm>
          <a:prstGeom prst="rect">
            <a:avLst/>
          </a:prstGeom>
          <a:noFill/>
          <a:ln>
            <a:noFill/>
          </a:ln>
        </p:spPr>
        <p:txBody>
          <a:bodyPr wrap="square" lIns="91425" tIns="45700" rIns="91425" bIns="45700" anchor="t" anchorCtr="0">
            <a:noAutofit/>
          </a:bodyPr>
          <a:lstStyle/>
          <a:p>
            <a:pPr marL="0" marR="0" lvl="0" indent="0" algn="l" rtl="0">
              <a:lnSpc>
                <a:spcPct val="150000"/>
              </a:lnSpc>
              <a:spcBef>
                <a:spcPts val="0"/>
              </a:spcBef>
              <a:spcAft>
                <a:spcPts val="0"/>
              </a:spcAft>
              <a:buClr>
                <a:srgbClr val="3366FF"/>
              </a:buClr>
              <a:buSzPct val="25000"/>
              <a:buFont typeface="Verdana"/>
              <a:buNone/>
            </a:pPr>
            <a:r>
              <a:rPr lang="en-US" sz="2000" b="0" i="0" u="sng" dirty="0">
                <a:solidFill>
                  <a:srgbClr val="3366FF"/>
                </a:solidFill>
                <a:latin typeface="Verdana"/>
                <a:ea typeface="Verdana"/>
                <a:cs typeface="Verdana"/>
                <a:sym typeface="Verdana"/>
              </a:rPr>
              <a:t>Mitchell’s Machine Learning</a:t>
            </a:r>
          </a:p>
          <a:p>
            <a:pPr marL="0" marR="0" lvl="0" indent="0" algn="l" rtl="0">
              <a:lnSpc>
                <a:spcPct val="150000"/>
              </a:lnSpc>
              <a:spcBef>
                <a:spcPts val="400"/>
              </a:spcBef>
              <a:spcAft>
                <a:spcPts val="0"/>
              </a:spcAft>
              <a:buClr>
                <a:srgbClr val="FF0000"/>
              </a:buClr>
              <a:buSzPct val="25000"/>
              <a:buFont typeface="Verdana"/>
              <a:buNone/>
            </a:pPr>
            <a:r>
              <a:rPr lang="en-US" sz="2000" b="0" i="1" u="none" dirty="0">
                <a:solidFill>
                  <a:srgbClr val="FF0000"/>
                </a:solidFill>
                <a:latin typeface="Verdana"/>
                <a:ea typeface="Verdana"/>
                <a:cs typeface="Verdana"/>
                <a:sym typeface="Verdana"/>
              </a:rPr>
              <a:t>“The field of machine learning is concerned with the question of how to construct computer programs that automatically improve with experience.” </a:t>
            </a:r>
          </a:p>
          <a:p>
            <a:pPr marL="0" marR="0" lvl="0" indent="0" algn="l" rtl="0">
              <a:lnSpc>
                <a:spcPct val="100000"/>
              </a:lnSpc>
              <a:spcBef>
                <a:spcPts val="0"/>
              </a:spcBef>
              <a:spcAft>
                <a:spcPts val="0"/>
              </a:spcAft>
              <a:buNone/>
            </a:pPr>
            <a:r>
              <a:rPr lang="en-US" sz="2000" b="0" i="1" u="none" dirty="0">
                <a:solidFill>
                  <a:srgbClr val="FF0000"/>
                </a:solidFill>
                <a:latin typeface="Verdana"/>
                <a:ea typeface="Verdana"/>
                <a:cs typeface="Verdana"/>
                <a:sym typeface="Verdana"/>
              </a:rPr>
              <a:t>v</a:t>
            </a:r>
            <a:endParaRPr sz="2000" b="0" i="1" u="none" dirty="0">
              <a:solidFill>
                <a:srgbClr val="FF0000"/>
              </a:solidFill>
              <a:latin typeface="Verdana"/>
              <a:ea typeface="Verdana"/>
              <a:cs typeface="Verdana"/>
              <a:sym typeface="Verdana"/>
            </a:endParaRPr>
          </a:p>
        </p:txBody>
      </p:sp>
      <p:sp>
        <p:nvSpPr>
          <p:cNvPr id="4" name="Shape 270">
            <a:extLst>
              <a:ext uri="{FF2B5EF4-FFF2-40B4-BE49-F238E27FC236}">
                <a16:creationId xmlns:a16="http://schemas.microsoft.com/office/drawing/2014/main" id="{649C5CC0-A43E-47DF-B41F-06FDE279B4E3}"/>
              </a:ext>
            </a:extLst>
          </p:cNvPr>
          <p:cNvSpPr txBox="1"/>
          <p:nvPr/>
        </p:nvSpPr>
        <p:spPr>
          <a:xfrm>
            <a:off x="4748761" y="2101838"/>
            <a:ext cx="3686100" cy="3913200"/>
          </a:xfrm>
          <a:prstGeom prst="rect">
            <a:avLst/>
          </a:prstGeom>
          <a:noFill/>
          <a:ln>
            <a:noFill/>
          </a:ln>
        </p:spPr>
        <p:txBody>
          <a:bodyPr wrap="square" lIns="91425" tIns="45700" rIns="91425" bIns="45700" anchor="t" anchorCtr="0">
            <a:normAutofit/>
          </a:bodyPr>
          <a:lstStyle/>
          <a:p>
            <a:pPr marL="0" marR="0" lvl="0" indent="0" algn="l" rtl="0">
              <a:lnSpc>
                <a:spcPct val="150000"/>
              </a:lnSpc>
              <a:spcBef>
                <a:spcPts val="0"/>
              </a:spcBef>
              <a:spcAft>
                <a:spcPts val="0"/>
              </a:spcAft>
              <a:buClr>
                <a:srgbClr val="3366FF"/>
              </a:buClr>
              <a:buSzPct val="25000"/>
              <a:buFont typeface="Verdana"/>
              <a:buNone/>
            </a:pPr>
            <a:r>
              <a:rPr lang="en-US" sz="1800" b="0" i="0" u="sng" dirty="0">
                <a:solidFill>
                  <a:srgbClr val="3366FF"/>
                </a:solidFill>
                <a:latin typeface="Verdana"/>
                <a:ea typeface="Verdana"/>
                <a:cs typeface="Verdana"/>
                <a:sym typeface="Verdana"/>
              </a:rPr>
              <a:t>Formally</a:t>
            </a:r>
          </a:p>
          <a:p>
            <a:pPr marL="0" marR="0" lvl="0" indent="0" algn="l" rtl="0">
              <a:lnSpc>
                <a:spcPct val="150000"/>
              </a:lnSpc>
              <a:spcBef>
                <a:spcPts val="360"/>
              </a:spcBef>
              <a:spcAft>
                <a:spcPts val="0"/>
              </a:spcAft>
              <a:buClr>
                <a:srgbClr val="FF0000"/>
              </a:buClr>
              <a:buSzPct val="25000"/>
              <a:buFont typeface="Verdana"/>
              <a:buNone/>
            </a:pPr>
            <a:r>
              <a:rPr lang="en-US" sz="1800" b="0" i="0" u="none" dirty="0">
                <a:solidFill>
                  <a:srgbClr val="FF0000"/>
                </a:solidFill>
                <a:latin typeface="Verdana"/>
                <a:ea typeface="Verdana"/>
                <a:cs typeface="Verdana"/>
                <a:sym typeface="Verdana"/>
              </a:rPr>
              <a:t>“</a:t>
            </a:r>
            <a:r>
              <a:rPr lang="en-US" sz="1800" b="0" i="1" u="none" dirty="0">
                <a:solidFill>
                  <a:srgbClr val="FF0000"/>
                </a:solidFill>
                <a:latin typeface="Verdana"/>
                <a:ea typeface="Verdana"/>
                <a:cs typeface="Verdana"/>
                <a:sym typeface="Verdana"/>
              </a:rPr>
              <a:t>A computer program is said to learn from experience (E) with respect to some class of tasks (T), and performance measure (P), if its performance at tasks in T, as measured by P, improves with experience (E).”</a:t>
            </a:r>
            <a:r>
              <a:rPr lang="en-US" sz="1800" b="0" i="0" u="none" dirty="0">
                <a:solidFill>
                  <a:srgbClr val="0000FF"/>
                </a:solidFill>
                <a:latin typeface="Verdana"/>
                <a:ea typeface="Verdana"/>
                <a:cs typeface="Verdana"/>
                <a:sym typeface="Verdana"/>
              </a:rPr>
              <a:t> </a:t>
            </a:r>
          </a:p>
          <a:p>
            <a:pPr marL="0" marR="0" lvl="0" indent="0" algn="l" rtl="0">
              <a:lnSpc>
                <a:spcPct val="100000"/>
              </a:lnSpc>
              <a:spcBef>
                <a:spcPts val="0"/>
              </a:spcBef>
              <a:spcAft>
                <a:spcPts val="0"/>
              </a:spcAft>
              <a:buNone/>
            </a:pPr>
            <a:endParaRPr sz="1800" b="0" i="0" u="none" dirty="0">
              <a:solidFill>
                <a:srgbClr val="0000FF"/>
              </a:solidFill>
              <a:latin typeface="Verdana"/>
              <a:ea typeface="Verdana"/>
              <a:cs typeface="Verdana"/>
              <a:sym typeface="Verdana"/>
            </a:endParaRPr>
          </a:p>
        </p:txBody>
      </p:sp>
    </p:spTree>
    <p:extLst>
      <p:ext uri="{BB962C8B-B14F-4D97-AF65-F5344CB8AC3E}">
        <p14:creationId xmlns:p14="http://schemas.microsoft.com/office/powerpoint/2010/main" val="4101022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75">
            <a:extLst>
              <a:ext uri="{FF2B5EF4-FFF2-40B4-BE49-F238E27FC236}">
                <a16:creationId xmlns:a16="http://schemas.microsoft.com/office/drawing/2014/main" id="{070BDF93-53D0-4D9A-915F-5C57A6D264D5}"/>
              </a:ext>
            </a:extLst>
          </p:cNvPr>
          <p:cNvSpPr txBox="1">
            <a:spLocks/>
          </p:cNvSpPr>
          <p:nvPr/>
        </p:nvSpPr>
        <p:spPr>
          <a:xfrm>
            <a:off x="205581" y="831963"/>
            <a:ext cx="8229600" cy="1143000"/>
          </a:xfrm>
          <a:prstGeom prst="rect">
            <a:avLst/>
          </a:prstGeom>
          <a:noFill/>
          <a:ln>
            <a:noFill/>
          </a:ln>
        </p:spPr>
        <p:txBody>
          <a:bodyPr wrap="square" lIns="91425" tIns="45700" rIns="91425" bIns="45700" anchor="ctr" anchorCtr="0">
            <a:noAutofit/>
          </a:bodyPr>
          <a:lstStyle>
            <a:lvl1pPr algn="l" defTabSz="648081" rtl="0" eaLnBrk="1" latinLnBrk="0" hangingPunct="1">
              <a:lnSpc>
                <a:spcPct val="90000"/>
              </a:lnSpc>
              <a:spcBef>
                <a:spcPct val="0"/>
              </a:spcBef>
              <a:buNone/>
              <a:defRPr sz="3024" b="0" i="0" kern="1200" cap="all">
                <a:solidFill>
                  <a:schemeClr val="tx1"/>
                </a:solidFill>
                <a:effectLst/>
                <a:latin typeface="+mj-lt"/>
                <a:ea typeface="+mj-ea"/>
                <a:cs typeface="+mj-cs"/>
              </a:defRPr>
            </a:lvl1pPr>
          </a:lstStyle>
          <a:p>
            <a:pPr>
              <a:lnSpc>
                <a:spcPct val="100000"/>
              </a:lnSpc>
              <a:spcBef>
                <a:spcPts val="0"/>
              </a:spcBef>
              <a:buClr>
                <a:srgbClr val="92D050"/>
              </a:buClr>
              <a:buSzPct val="25000"/>
              <a:buFont typeface="Calibri"/>
              <a:buNone/>
            </a:pPr>
            <a:r>
              <a:rPr lang="en-US" sz="3600" b="1" dirty="0">
                <a:solidFill>
                  <a:srgbClr val="92D050"/>
                </a:solidFill>
                <a:latin typeface="Calibri"/>
                <a:ea typeface="Calibri"/>
                <a:cs typeface="Calibri"/>
                <a:sym typeface="Calibri"/>
              </a:rPr>
              <a:t>From a Programmers Perspective </a:t>
            </a:r>
          </a:p>
        </p:txBody>
      </p:sp>
      <p:sp>
        <p:nvSpPr>
          <p:cNvPr id="3" name="Shape 276">
            <a:extLst>
              <a:ext uri="{FF2B5EF4-FFF2-40B4-BE49-F238E27FC236}">
                <a16:creationId xmlns:a16="http://schemas.microsoft.com/office/drawing/2014/main" id="{A504C3B3-DFE3-4427-B6ED-3F1EC8C76F57}"/>
              </a:ext>
            </a:extLst>
          </p:cNvPr>
          <p:cNvSpPr txBox="1"/>
          <p:nvPr/>
        </p:nvSpPr>
        <p:spPr>
          <a:xfrm>
            <a:off x="264381" y="1888434"/>
            <a:ext cx="8112000" cy="3897300"/>
          </a:xfrm>
          <a:prstGeom prst="rect">
            <a:avLst/>
          </a:prstGeom>
          <a:noFill/>
          <a:ln>
            <a:noFill/>
          </a:ln>
        </p:spPr>
        <p:txBody>
          <a:bodyPr wrap="square" lIns="91425" tIns="45700" rIns="91425" bIns="45700" anchor="t" anchorCtr="0">
            <a:noAutofit/>
          </a:bodyPr>
          <a:lstStyle/>
          <a:p>
            <a:pPr marL="0" marR="0" lvl="0" indent="0" algn="just" rtl="0">
              <a:lnSpc>
                <a:spcPct val="150000"/>
              </a:lnSpc>
              <a:spcBef>
                <a:spcPts val="0"/>
              </a:spcBef>
              <a:spcAft>
                <a:spcPts val="0"/>
              </a:spcAft>
              <a:buClr>
                <a:srgbClr val="FF0000"/>
              </a:buClr>
              <a:buSzPct val="25000"/>
              <a:buFont typeface="Verdana"/>
              <a:buNone/>
            </a:pPr>
            <a:r>
              <a:rPr lang="en-US" sz="2000" b="0" i="0" u="none" dirty="0">
                <a:solidFill>
                  <a:srgbClr val="FF0000"/>
                </a:solidFill>
                <a:latin typeface="Verdana"/>
                <a:ea typeface="Verdana"/>
                <a:cs typeface="Verdana"/>
                <a:sym typeface="Verdana"/>
              </a:rPr>
              <a:t>Think of it as a design tool used to understand:</a:t>
            </a:r>
          </a:p>
          <a:p>
            <a:pPr marL="0" marR="0" lvl="0" indent="0" algn="just" rtl="0">
              <a:lnSpc>
                <a:spcPct val="150000"/>
              </a:lnSpc>
              <a:spcBef>
                <a:spcPts val="400"/>
              </a:spcBef>
              <a:spcAft>
                <a:spcPts val="0"/>
              </a:spcAft>
              <a:buClr>
                <a:srgbClr val="0000FF"/>
              </a:buClr>
              <a:buSzPct val="25000"/>
              <a:buFont typeface="Verdana"/>
              <a:buNone/>
            </a:pPr>
            <a:r>
              <a:rPr lang="en-US" sz="2000" b="0" i="1" u="none" dirty="0">
                <a:solidFill>
                  <a:srgbClr val="0000FF"/>
                </a:solidFill>
                <a:latin typeface="Verdana"/>
                <a:ea typeface="Verdana"/>
                <a:cs typeface="Verdana"/>
                <a:sym typeface="Verdana"/>
              </a:rPr>
              <a:t>What data we collect for the experience (E), what decisions the software needs to make (T), and how we evaluate the results (P).</a:t>
            </a:r>
            <a:r>
              <a:rPr lang="en-US" sz="2000" b="0" i="0" u="none" dirty="0">
                <a:solidFill>
                  <a:srgbClr val="0000FF"/>
                </a:solidFill>
                <a:latin typeface="Verdana"/>
                <a:ea typeface="Verdana"/>
                <a:cs typeface="Verdana"/>
                <a:sym typeface="Verdana"/>
              </a:rPr>
              <a:t> </a:t>
            </a:r>
          </a:p>
          <a:p>
            <a:pPr marL="0" marR="0" lvl="0" indent="0" algn="just" rtl="0">
              <a:lnSpc>
                <a:spcPct val="150000"/>
              </a:lnSpc>
              <a:spcBef>
                <a:spcPts val="400"/>
              </a:spcBef>
              <a:spcAft>
                <a:spcPts val="0"/>
              </a:spcAft>
              <a:buClr>
                <a:srgbClr val="FF0000"/>
              </a:buClr>
              <a:buSzPct val="25000"/>
              <a:buFont typeface="Verdana"/>
              <a:buNone/>
            </a:pPr>
            <a:r>
              <a:rPr lang="en-US" sz="2000" b="0" i="0" u="none" dirty="0">
                <a:solidFill>
                  <a:srgbClr val="FF0000"/>
                </a:solidFill>
                <a:latin typeface="Verdana"/>
                <a:ea typeface="Verdana"/>
                <a:cs typeface="Verdana"/>
                <a:sym typeface="Verdana"/>
              </a:rPr>
              <a:t>Machine Learning involves:</a:t>
            </a:r>
          </a:p>
          <a:p>
            <a:pPr marL="0" marR="0" lvl="0" indent="0" algn="just" rtl="0">
              <a:lnSpc>
                <a:spcPct val="150000"/>
              </a:lnSpc>
              <a:spcBef>
                <a:spcPts val="400"/>
              </a:spcBef>
              <a:spcAft>
                <a:spcPts val="0"/>
              </a:spcAft>
              <a:buClr>
                <a:srgbClr val="FF0000"/>
              </a:buClr>
              <a:buSzPct val="100000"/>
              <a:buFont typeface="Arial"/>
              <a:buAutoNum type="alphaLcParenR"/>
            </a:pPr>
            <a:r>
              <a:rPr lang="en-US" sz="2000" b="0" i="0" u="none" dirty="0">
                <a:solidFill>
                  <a:srgbClr val="0000FF"/>
                </a:solidFill>
                <a:latin typeface="Verdana"/>
                <a:ea typeface="Verdana"/>
                <a:cs typeface="Verdana"/>
                <a:sym typeface="Verdana"/>
              </a:rPr>
              <a:t>Training of a model from data </a:t>
            </a:r>
          </a:p>
          <a:p>
            <a:pPr marL="0" marR="0" lvl="0" indent="0" algn="just" rtl="0">
              <a:lnSpc>
                <a:spcPct val="150000"/>
              </a:lnSpc>
              <a:spcBef>
                <a:spcPts val="400"/>
              </a:spcBef>
              <a:spcAft>
                <a:spcPts val="0"/>
              </a:spcAft>
              <a:buClr>
                <a:srgbClr val="FF0000"/>
              </a:buClr>
              <a:buSzPct val="100000"/>
              <a:buFont typeface="Arial"/>
              <a:buAutoNum type="alphaLcParenR"/>
            </a:pPr>
            <a:r>
              <a:rPr lang="en-US" sz="2000" b="0" i="0" u="none" dirty="0">
                <a:solidFill>
                  <a:srgbClr val="0000FF"/>
                </a:solidFill>
                <a:latin typeface="Verdana"/>
                <a:ea typeface="Verdana"/>
                <a:cs typeface="Verdana"/>
                <a:sym typeface="Verdana"/>
              </a:rPr>
              <a:t>Predicts/Extrapolate a decision </a:t>
            </a:r>
          </a:p>
          <a:p>
            <a:pPr marL="0" marR="0" lvl="0" indent="0" algn="just" rtl="0">
              <a:lnSpc>
                <a:spcPct val="150000"/>
              </a:lnSpc>
              <a:spcBef>
                <a:spcPts val="400"/>
              </a:spcBef>
              <a:spcAft>
                <a:spcPts val="0"/>
              </a:spcAft>
              <a:buClr>
                <a:srgbClr val="FF0000"/>
              </a:buClr>
              <a:buSzPct val="100000"/>
              <a:buFont typeface="Arial"/>
              <a:buAutoNum type="alphaLcParenR"/>
            </a:pPr>
            <a:r>
              <a:rPr lang="en-US" sz="2000" b="0" i="0" u="none" dirty="0">
                <a:solidFill>
                  <a:srgbClr val="0000FF"/>
                </a:solidFill>
                <a:latin typeface="Verdana"/>
                <a:ea typeface="Verdana"/>
                <a:cs typeface="Verdana"/>
                <a:sym typeface="Verdana"/>
              </a:rPr>
              <a:t>Against a  performance measure.</a:t>
            </a:r>
          </a:p>
          <a:p>
            <a:pPr marL="0" marR="0" lvl="0" indent="0" algn="l" rtl="0">
              <a:lnSpc>
                <a:spcPct val="100000"/>
              </a:lnSpc>
              <a:spcBef>
                <a:spcPts val="480"/>
              </a:spcBef>
              <a:spcAft>
                <a:spcPts val="0"/>
              </a:spcAft>
              <a:buClr>
                <a:schemeClr val="dk1"/>
              </a:buClr>
              <a:buFont typeface="Arial"/>
              <a:buNone/>
            </a:pPr>
            <a:endParaRPr sz="2400" b="0" i="0" u="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73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81">
            <a:extLst>
              <a:ext uri="{FF2B5EF4-FFF2-40B4-BE49-F238E27FC236}">
                <a16:creationId xmlns:a16="http://schemas.microsoft.com/office/drawing/2014/main" id="{87983677-6B45-4EA7-91AA-114686C99774}"/>
              </a:ext>
            </a:extLst>
          </p:cNvPr>
          <p:cNvSpPr txBox="1"/>
          <p:nvPr/>
        </p:nvSpPr>
        <p:spPr>
          <a:xfrm>
            <a:off x="154228" y="946860"/>
            <a:ext cx="8332305" cy="3570168"/>
          </a:xfrm>
          <a:prstGeom prst="rect">
            <a:avLst/>
          </a:prstGeom>
          <a:noFill/>
          <a:ln>
            <a:noFill/>
          </a:ln>
        </p:spPr>
        <p:txBody>
          <a:bodyPr wrap="square" lIns="91425" tIns="45700" rIns="91425" bIns="45700" anchor="t" anchorCtr="0">
            <a:spAutoFit/>
          </a:bodyPr>
          <a:lstStyle/>
          <a:p>
            <a:pPr marL="0" marR="0" lvl="0" indent="0" algn="l" rtl="0">
              <a:lnSpc>
                <a:spcPct val="100000"/>
              </a:lnSpc>
              <a:spcBef>
                <a:spcPts val="0"/>
              </a:spcBef>
              <a:spcAft>
                <a:spcPts val="0"/>
              </a:spcAft>
              <a:buClr>
                <a:srgbClr val="FF0000"/>
              </a:buClr>
              <a:buSzPct val="25000"/>
              <a:buFont typeface="Verdana"/>
              <a:buNone/>
            </a:pPr>
            <a:r>
              <a:rPr lang="en-US" sz="1800" b="1" i="0" u="none" dirty="0">
                <a:solidFill>
                  <a:srgbClr val="FF0000"/>
                </a:solidFill>
                <a:latin typeface="Verdana"/>
                <a:ea typeface="Verdana"/>
                <a:cs typeface="Verdana"/>
                <a:sym typeface="Verdana"/>
              </a:rPr>
              <a:t>Types of Problems</a:t>
            </a:r>
          </a:p>
          <a:p>
            <a:pPr marL="0" marR="0" lvl="0" indent="0" algn="l" rtl="0">
              <a:lnSpc>
                <a:spcPct val="100000"/>
              </a:lnSpc>
              <a:spcBef>
                <a:spcPts val="0"/>
              </a:spcBef>
              <a:spcAft>
                <a:spcPts val="0"/>
              </a:spcAft>
              <a:buClr>
                <a:schemeClr val="dk1"/>
              </a:buClr>
              <a:buFont typeface="Arial"/>
              <a:buNone/>
            </a:pPr>
            <a:endParaRPr sz="1600" b="1" i="0" u="none" dirty="0">
              <a:solidFill>
                <a:srgbClr val="FF0000"/>
              </a:solidFill>
              <a:latin typeface="Verdana"/>
              <a:ea typeface="Verdana"/>
              <a:cs typeface="Verdana"/>
              <a:sym typeface="Verdana"/>
            </a:endParaRPr>
          </a:p>
          <a:p>
            <a:pPr marL="0" marR="0" lvl="0" indent="0" algn="l" rtl="0">
              <a:lnSpc>
                <a:spcPct val="100000"/>
              </a:lnSpc>
              <a:spcBef>
                <a:spcPts val="0"/>
              </a:spcBef>
              <a:spcAft>
                <a:spcPts val="0"/>
              </a:spcAft>
              <a:buClr>
                <a:srgbClr val="FF0000"/>
              </a:buClr>
              <a:buSzPct val="100000"/>
              <a:buFont typeface="Arial"/>
              <a:buChar char="•"/>
            </a:pPr>
            <a:r>
              <a:rPr lang="en-US" sz="1600" b="1" i="0" u="none" dirty="0">
                <a:solidFill>
                  <a:srgbClr val="FF0000"/>
                </a:solidFill>
                <a:latin typeface="Verdana"/>
                <a:ea typeface="Verdana"/>
                <a:cs typeface="Verdana"/>
                <a:sym typeface="Verdana"/>
              </a:rPr>
              <a:t>Classification:</a:t>
            </a:r>
            <a:r>
              <a:rPr lang="en-US" sz="1600" b="1" i="0" u="none" dirty="0">
                <a:solidFill>
                  <a:srgbClr val="0000FF"/>
                </a:solidFill>
                <a:latin typeface="Verdana"/>
                <a:ea typeface="Verdana"/>
                <a:cs typeface="Verdana"/>
                <a:sym typeface="Verdana"/>
              </a:rPr>
              <a:t> </a:t>
            </a:r>
            <a:r>
              <a:rPr lang="en-US" sz="1600" b="0" i="0" u="none" dirty="0">
                <a:solidFill>
                  <a:srgbClr val="0000FF"/>
                </a:solidFill>
                <a:latin typeface="Verdana"/>
                <a:ea typeface="Verdana"/>
                <a:cs typeface="Verdana"/>
                <a:sym typeface="Verdana"/>
              </a:rPr>
              <a:t>Data is labelled, (assigned a class); for example spam/non­spam or fraud/non­fraud. </a:t>
            </a:r>
            <a:r>
              <a:rPr lang="en-US" sz="1600" b="0" i="0" u="sng" dirty="0">
                <a:solidFill>
                  <a:srgbClr val="0000FF"/>
                </a:solidFill>
                <a:latin typeface="Verdana"/>
                <a:ea typeface="Verdana"/>
                <a:cs typeface="Verdana"/>
                <a:sym typeface="Verdana"/>
              </a:rPr>
              <a:t>Decision</a:t>
            </a:r>
            <a:r>
              <a:rPr lang="en-US" sz="1600" b="0" i="0" u="none" dirty="0">
                <a:solidFill>
                  <a:srgbClr val="0000FF"/>
                </a:solidFill>
                <a:latin typeface="Verdana"/>
                <a:ea typeface="Verdana"/>
                <a:cs typeface="Verdana"/>
                <a:sym typeface="Verdana"/>
              </a:rPr>
              <a:t> – assign labels to a new type of data</a:t>
            </a:r>
          </a:p>
          <a:p>
            <a:pPr marL="0" marR="0" lvl="0" indent="0" algn="l" rtl="0">
              <a:lnSpc>
                <a:spcPct val="100000"/>
              </a:lnSpc>
              <a:spcBef>
                <a:spcPts val="0"/>
              </a:spcBef>
              <a:spcAft>
                <a:spcPts val="0"/>
              </a:spcAft>
              <a:buClr>
                <a:srgbClr val="FF0000"/>
              </a:buClr>
              <a:buSzPct val="100000"/>
              <a:buFont typeface="Arial"/>
              <a:buChar char="•"/>
            </a:pPr>
            <a:endParaRPr sz="1600" b="0" i="0" u="none" dirty="0">
              <a:solidFill>
                <a:srgbClr val="0000FF"/>
              </a:solidFill>
              <a:latin typeface="Verdana"/>
              <a:ea typeface="Verdana"/>
              <a:cs typeface="Verdana"/>
              <a:sym typeface="Verdana"/>
            </a:endParaRPr>
          </a:p>
          <a:p>
            <a:pPr marL="0" marR="0" lvl="0" indent="0" algn="l" rtl="0">
              <a:lnSpc>
                <a:spcPct val="100000"/>
              </a:lnSpc>
              <a:spcBef>
                <a:spcPts val="0"/>
              </a:spcBef>
              <a:spcAft>
                <a:spcPts val="0"/>
              </a:spcAft>
              <a:buClr>
                <a:srgbClr val="FF0000"/>
              </a:buClr>
              <a:buSzPct val="100000"/>
              <a:buFont typeface="Arial"/>
              <a:buChar char="•"/>
            </a:pPr>
            <a:r>
              <a:rPr lang="en-US" sz="1600" b="1" i="0" u="none" dirty="0">
                <a:solidFill>
                  <a:srgbClr val="FF0000"/>
                </a:solidFill>
                <a:latin typeface="Verdana"/>
                <a:ea typeface="Verdana"/>
                <a:cs typeface="Verdana"/>
                <a:sym typeface="Verdana"/>
              </a:rPr>
              <a:t>Regression:</a:t>
            </a:r>
            <a:r>
              <a:rPr lang="en-US" sz="1600" b="0" i="0" u="none" dirty="0">
                <a:solidFill>
                  <a:srgbClr val="0000FF"/>
                </a:solidFill>
                <a:latin typeface="Verdana"/>
                <a:ea typeface="Verdana"/>
                <a:cs typeface="Verdana"/>
                <a:sym typeface="Verdana"/>
              </a:rPr>
              <a:t> Data is labelled with a real value rather than a label.  </a:t>
            </a:r>
            <a:r>
              <a:rPr lang="en-US" sz="1600" b="0" i="0" u="sng" dirty="0">
                <a:solidFill>
                  <a:srgbClr val="0000FF"/>
                </a:solidFill>
                <a:latin typeface="Verdana"/>
                <a:ea typeface="Verdana"/>
                <a:cs typeface="Verdana"/>
                <a:sym typeface="Verdana"/>
              </a:rPr>
              <a:t>Decision</a:t>
            </a:r>
            <a:r>
              <a:rPr lang="en-US" sz="1600" b="0" i="0" u="none" dirty="0">
                <a:solidFill>
                  <a:srgbClr val="0000FF"/>
                </a:solidFill>
                <a:latin typeface="Verdana"/>
                <a:ea typeface="Verdana"/>
                <a:cs typeface="Verdana"/>
                <a:sym typeface="Verdana"/>
              </a:rPr>
              <a:t> -relationship between inputs and outputs. </a:t>
            </a:r>
          </a:p>
          <a:p>
            <a:pPr marL="0" marR="0" lvl="0" indent="0" algn="l" rtl="0">
              <a:lnSpc>
                <a:spcPct val="100000"/>
              </a:lnSpc>
              <a:spcBef>
                <a:spcPts val="0"/>
              </a:spcBef>
              <a:spcAft>
                <a:spcPts val="0"/>
              </a:spcAft>
              <a:buClr>
                <a:schemeClr val="dk1"/>
              </a:buClr>
              <a:buFont typeface="Arial"/>
              <a:buNone/>
            </a:pPr>
            <a:endParaRPr sz="1600" b="0" i="0" u="none" dirty="0">
              <a:solidFill>
                <a:srgbClr val="0000FF"/>
              </a:solidFill>
              <a:latin typeface="Verdana"/>
              <a:ea typeface="Verdana"/>
              <a:cs typeface="Verdana"/>
              <a:sym typeface="Verdana"/>
            </a:endParaRPr>
          </a:p>
          <a:p>
            <a:pPr marL="0" marR="0" lvl="0" indent="0" algn="l" rtl="0">
              <a:lnSpc>
                <a:spcPct val="100000"/>
              </a:lnSpc>
              <a:spcBef>
                <a:spcPts val="0"/>
              </a:spcBef>
              <a:spcAft>
                <a:spcPts val="0"/>
              </a:spcAft>
              <a:buClr>
                <a:srgbClr val="FF0000"/>
              </a:buClr>
              <a:buSzPct val="100000"/>
              <a:buFont typeface="Arial"/>
              <a:buChar char="•"/>
            </a:pPr>
            <a:r>
              <a:rPr lang="en-US" sz="1600" b="1" i="0" u="none" dirty="0">
                <a:solidFill>
                  <a:srgbClr val="FF0000"/>
                </a:solidFill>
                <a:latin typeface="Verdana"/>
                <a:ea typeface="Verdana"/>
                <a:cs typeface="Verdana"/>
                <a:sym typeface="Verdana"/>
              </a:rPr>
              <a:t>Clustering: </a:t>
            </a:r>
            <a:r>
              <a:rPr lang="en-US" sz="1600" b="0" i="0" u="none" dirty="0">
                <a:solidFill>
                  <a:srgbClr val="0000FF"/>
                </a:solidFill>
                <a:latin typeface="Verdana"/>
                <a:ea typeface="Verdana"/>
                <a:cs typeface="Verdana"/>
                <a:sym typeface="Verdana"/>
              </a:rPr>
              <a:t>Data is not labelled, but can be divided into groups based on similarity and other measures of natural structure in the data. </a:t>
            </a:r>
            <a:r>
              <a:rPr lang="en-US" sz="1600" b="0" i="0" u="sng" dirty="0">
                <a:solidFill>
                  <a:srgbClr val="0000FF"/>
                </a:solidFill>
                <a:latin typeface="Verdana"/>
                <a:ea typeface="Verdana"/>
                <a:cs typeface="Verdana"/>
                <a:sym typeface="Verdana"/>
              </a:rPr>
              <a:t>Decision</a:t>
            </a:r>
            <a:r>
              <a:rPr lang="en-US" sz="1600" b="0" i="0" u="none" dirty="0">
                <a:solidFill>
                  <a:srgbClr val="0000FF"/>
                </a:solidFill>
                <a:latin typeface="Verdana"/>
                <a:ea typeface="Verdana"/>
                <a:cs typeface="Verdana"/>
                <a:sym typeface="Verdana"/>
              </a:rPr>
              <a:t> – organizing into groups</a:t>
            </a:r>
          </a:p>
          <a:p>
            <a:pPr marL="0" marR="0" lvl="0" indent="0" algn="l" rtl="0">
              <a:lnSpc>
                <a:spcPct val="100000"/>
              </a:lnSpc>
              <a:spcBef>
                <a:spcPts val="0"/>
              </a:spcBef>
              <a:spcAft>
                <a:spcPts val="0"/>
              </a:spcAft>
              <a:buClr>
                <a:schemeClr val="dk1"/>
              </a:buClr>
              <a:buFont typeface="Arial"/>
              <a:buNone/>
            </a:pPr>
            <a:endParaRPr sz="1600" b="0" i="0" u="none" dirty="0">
              <a:solidFill>
                <a:srgbClr val="0000FF"/>
              </a:solidFill>
              <a:latin typeface="Verdana"/>
              <a:ea typeface="Verdana"/>
              <a:cs typeface="Verdana"/>
              <a:sym typeface="Verdana"/>
            </a:endParaRPr>
          </a:p>
          <a:p>
            <a:pPr marL="0" marR="0" lvl="0" indent="0" algn="l" rtl="0">
              <a:lnSpc>
                <a:spcPct val="100000"/>
              </a:lnSpc>
              <a:spcBef>
                <a:spcPts val="0"/>
              </a:spcBef>
              <a:spcAft>
                <a:spcPts val="0"/>
              </a:spcAft>
              <a:buClr>
                <a:srgbClr val="FF0000"/>
              </a:buClr>
              <a:buSzPct val="100000"/>
              <a:buFont typeface="Arial"/>
              <a:buChar char="•"/>
            </a:pPr>
            <a:r>
              <a:rPr lang="en-US" sz="1600" b="1" i="0" u="none" dirty="0">
                <a:solidFill>
                  <a:srgbClr val="FF0000"/>
                </a:solidFill>
                <a:latin typeface="Verdana"/>
                <a:ea typeface="Verdana"/>
                <a:cs typeface="Verdana"/>
                <a:sym typeface="Verdana"/>
              </a:rPr>
              <a:t>Rule Extraction:</a:t>
            </a:r>
            <a:r>
              <a:rPr lang="en-US" sz="1600" b="0" i="0" u="none" dirty="0">
                <a:solidFill>
                  <a:srgbClr val="0000FF"/>
                </a:solidFill>
                <a:latin typeface="Verdana"/>
                <a:ea typeface="Verdana"/>
                <a:cs typeface="Verdana"/>
                <a:sym typeface="Verdana"/>
              </a:rPr>
              <a:t> Decision - extraction of propositional rules (antecedent/consequent or if then). </a:t>
            </a:r>
          </a:p>
        </p:txBody>
      </p:sp>
    </p:spTree>
    <p:extLst>
      <p:ext uri="{BB962C8B-B14F-4D97-AF65-F5344CB8AC3E}">
        <p14:creationId xmlns:p14="http://schemas.microsoft.com/office/powerpoint/2010/main" val="1353338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A8A875-F363-4102-B13F-ABF7D31891A8}"/>
              </a:ext>
            </a:extLst>
          </p:cNvPr>
          <p:cNvPicPr>
            <a:picLocks noChangeAspect="1"/>
          </p:cNvPicPr>
          <p:nvPr/>
        </p:nvPicPr>
        <p:blipFill>
          <a:blip r:embed="rId2"/>
          <a:stretch>
            <a:fillRect/>
          </a:stretch>
        </p:blipFill>
        <p:spPr>
          <a:xfrm>
            <a:off x="291306" y="1171652"/>
            <a:ext cx="2686050" cy="1743075"/>
          </a:xfrm>
          <a:prstGeom prst="rect">
            <a:avLst/>
          </a:prstGeom>
        </p:spPr>
      </p:pic>
      <p:pic>
        <p:nvPicPr>
          <p:cNvPr id="5" name="Picture 4">
            <a:extLst>
              <a:ext uri="{FF2B5EF4-FFF2-40B4-BE49-F238E27FC236}">
                <a16:creationId xmlns:a16="http://schemas.microsoft.com/office/drawing/2014/main" id="{13758006-A5C1-4D99-9F92-47052876FFFA}"/>
              </a:ext>
            </a:extLst>
          </p:cNvPr>
          <p:cNvPicPr>
            <a:picLocks noChangeAspect="1"/>
          </p:cNvPicPr>
          <p:nvPr/>
        </p:nvPicPr>
        <p:blipFill>
          <a:blip r:embed="rId3"/>
          <a:stretch>
            <a:fillRect/>
          </a:stretch>
        </p:blipFill>
        <p:spPr>
          <a:xfrm>
            <a:off x="3239293" y="1171652"/>
            <a:ext cx="2313907" cy="1743075"/>
          </a:xfrm>
          <a:prstGeom prst="rect">
            <a:avLst/>
          </a:prstGeom>
        </p:spPr>
      </p:pic>
      <p:pic>
        <p:nvPicPr>
          <p:cNvPr id="6" name="Picture 5">
            <a:extLst>
              <a:ext uri="{FF2B5EF4-FFF2-40B4-BE49-F238E27FC236}">
                <a16:creationId xmlns:a16="http://schemas.microsoft.com/office/drawing/2014/main" id="{FDDF7E03-EF08-432C-A556-F3170AF24B59}"/>
              </a:ext>
            </a:extLst>
          </p:cNvPr>
          <p:cNvPicPr>
            <a:picLocks noChangeAspect="1"/>
          </p:cNvPicPr>
          <p:nvPr/>
        </p:nvPicPr>
        <p:blipFill>
          <a:blip r:embed="rId4"/>
          <a:stretch>
            <a:fillRect/>
          </a:stretch>
        </p:blipFill>
        <p:spPr>
          <a:xfrm>
            <a:off x="387526" y="3463848"/>
            <a:ext cx="2649885" cy="1498769"/>
          </a:xfrm>
          <a:prstGeom prst="rect">
            <a:avLst/>
          </a:prstGeom>
        </p:spPr>
      </p:pic>
      <p:pic>
        <p:nvPicPr>
          <p:cNvPr id="7" name="Picture 6">
            <a:extLst>
              <a:ext uri="{FF2B5EF4-FFF2-40B4-BE49-F238E27FC236}">
                <a16:creationId xmlns:a16="http://schemas.microsoft.com/office/drawing/2014/main" id="{1873D848-6AA9-42FF-9E09-1C2D584907A9}"/>
              </a:ext>
            </a:extLst>
          </p:cNvPr>
          <p:cNvPicPr>
            <a:picLocks noChangeAspect="1"/>
          </p:cNvPicPr>
          <p:nvPr/>
        </p:nvPicPr>
        <p:blipFill>
          <a:blip r:embed="rId5"/>
          <a:stretch>
            <a:fillRect/>
          </a:stretch>
        </p:blipFill>
        <p:spPr>
          <a:xfrm>
            <a:off x="3288778" y="3463848"/>
            <a:ext cx="2314575" cy="1543050"/>
          </a:xfrm>
          <a:prstGeom prst="rect">
            <a:avLst/>
          </a:prstGeom>
        </p:spPr>
      </p:pic>
      <p:pic>
        <p:nvPicPr>
          <p:cNvPr id="8" name="Picture 7">
            <a:extLst>
              <a:ext uri="{FF2B5EF4-FFF2-40B4-BE49-F238E27FC236}">
                <a16:creationId xmlns:a16="http://schemas.microsoft.com/office/drawing/2014/main" id="{C7B170E5-D9E0-4B7C-BC23-5377158B3387}"/>
              </a:ext>
            </a:extLst>
          </p:cNvPr>
          <p:cNvPicPr>
            <a:picLocks noChangeAspect="1"/>
          </p:cNvPicPr>
          <p:nvPr/>
        </p:nvPicPr>
        <p:blipFill>
          <a:blip r:embed="rId6"/>
          <a:stretch>
            <a:fillRect/>
          </a:stretch>
        </p:blipFill>
        <p:spPr>
          <a:xfrm>
            <a:off x="5738735" y="3463848"/>
            <a:ext cx="2314576" cy="1574866"/>
          </a:xfrm>
          <a:prstGeom prst="rect">
            <a:avLst/>
          </a:prstGeom>
        </p:spPr>
      </p:pic>
      <p:sp>
        <p:nvSpPr>
          <p:cNvPr id="9" name="TextBox 8">
            <a:extLst>
              <a:ext uri="{FF2B5EF4-FFF2-40B4-BE49-F238E27FC236}">
                <a16:creationId xmlns:a16="http://schemas.microsoft.com/office/drawing/2014/main" id="{F2D232B9-B1AB-424B-A627-C76E22692D8D}"/>
              </a:ext>
            </a:extLst>
          </p:cNvPr>
          <p:cNvSpPr txBox="1"/>
          <p:nvPr/>
        </p:nvSpPr>
        <p:spPr>
          <a:xfrm>
            <a:off x="387526" y="5663326"/>
            <a:ext cx="4318986" cy="246221"/>
          </a:xfrm>
          <a:prstGeom prst="rect">
            <a:avLst/>
          </a:prstGeom>
          <a:noFill/>
        </p:spPr>
        <p:txBody>
          <a:bodyPr wrap="square">
            <a:spAutoFit/>
          </a:bodyPr>
          <a:lstStyle/>
          <a:p>
            <a:r>
              <a:rPr lang="en-GB" sz="1000" dirty="0"/>
              <a:t>Image source: adapted from Oracle</a:t>
            </a:r>
          </a:p>
        </p:txBody>
      </p:sp>
    </p:spTree>
    <p:extLst>
      <p:ext uri="{BB962C8B-B14F-4D97-AF65-F5344CB8AC3E}">
        <p14:creationId xmlns:p14="http://schemas.microsoft.com/office/powerpoint/2010/main" val="1046869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400110"/>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Algorithms and Problem solving</a:t>
            </a:r>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595613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11655" y="860425"/>
            <a:ext cx="6377940" cy="4984750"/>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Dr Michelle Dominguiez</a:t>
            </a:r>
            <a:endParaRPr lang="en-US" sz="1800" dirty="0">
              <a:solidFill>
                <a:srgbClr val="C00000"/>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https://www.linkedin.com/in/michelledomr/  </a:t>
            </a:r>
          </a:p>
          <a:p>
            <a:pPr algn="just" fontAlgn="auto">
              <a:lnSpc>
                <a:spcPct val="150000"/>
              </a:lnSpc>
            </a:pPr>
            <a:endParaRPr lang="en-US" sz="16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600" dirty="0">
                <a:solidFill>
                  <a:srgbClr val="0000FF"/>
                </a:solidFill>
                <a:latin typeface="Verdana" panose="020B0604030504040204" pitchFamily="34" charset="0"/>
                <a:cs typeface="Verdana" panose="020B0604030504040204" pitchFamily="34" charset="0"/>
              </a:rPr>
              <a:t>I was part of the Data Science for IoT course for the batch ending Feb 2019.</a:t>
            </a:r>
          </a:p>
          <a:p>
            <a:pPr algn="just" fontAlgn="auto">
              <a:lnSpc>
                <a:spcPct val="150000"/>
              </a:lnSpc>
            </a:pPr>
            <a:endParaRPr lang="en-US" sz="16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600" dirty="0">
                <a:solidFill>
                  <a:srgbClr val="FF0000"/>
                </a:solidFill>
                <a:latin typeface="Verdana" panose="020B0604030504040204" pitchFamily="34" charset="0"/>
                <a:cs typeface="Verdana" panose="020B0604030504040204" pitchFamily="34" charset="0"/>
              </a:rPr>
              <a:t>I am originally from Mexico and I spent the course duration here in the UK</a:t>
            </a:r>
            <a:r>
              <a:rPr lang="en-US" sz="1600" dirty="0">
                <a:solidFill>
                  <a:srgbClr val="0000FF"/>
                </a:solidFill>
                <a:latin typeface="Verdana" panose="020B0604030504040204" pitchFamily="34" charset="0"/>
                <a:cs typeface="Verdana" panose="020B0604030504040204" pitchFamily="34" charset="0"/>
              </a:rPr>
              <a:t>. Ajit guided me and mentored me through the class and beyond (when I returned back home). I am now working as an Engineer with John Deere in Mexico and I am using the knowledge from the course. The course and the whole team at Oxford led by Ajit were both informative and inspiring and I wish Ajit all the best in the future</a:t>
            </a:r>
          </a:p>
        </p:txBody>
      </p:sp>
      <p:pic>
        <p:nvPicPr>
          <p:cNvPr id="2" name="Picture 1"/>
          <p:cNvPicPr>
            <a:picLocks noChangeAspect="1"/>
          </p:cNvPicPr>
          <p:nvPr/>
        </p:nvPicPr>
        <p:blipFill>
          <a:blip r:embed="rId2"/>
          <a:stretch>
            <a:fillRect/>
          </a:stretch>
        </p:blipFill>
        <p:spPr>
          <a:xfrm>
            <a:off x="291465" y="1042035"/>
            <a:ext cx="1381125" cy="1266825"/>
          </a:xfrm>
          <a:prstGeom prst="rect">
            <a:avLst/>
          </a:prstGeom>
        </p:spPr>
      </p:pic>
    </p:spTree>
    <p:extLst>
      <p:ext uri="{BB962C8B-B14F-4D97-AF65-F5344CB8AC3E}">
        <p14:creationId xmlns:p14="http://schemas.microsoft.com/office/powerpoint/2010/main" val="3481322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2116036"/>
            <a:ext cx="6775450" cy="1282787"/>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Categorization of Algorithms </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By learning style.</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By similarity in form or function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509278"/>
            <a:ext cx="6775450" cy="2944781"/>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1. Supervised Learning</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Supervised Learning Algorithms - Input data has a </a:t>
            </a:r>
            <a:r>
              <a:rPr lang="en-US" sz="1800" dirty="0">
                <a:solidFill>
                  <a:srgbClr val="FF0000"/>
                </a:solidFill>
                <a:latin typeface="Verdana" panose="020B0604030504040204" pitchFamily="34" charset="0"/>
                <a:cs typeface="Verdana" panose="020B0604030504040204" pitchFamily="34" charset="0"/>
              </a:rPr>
              <a:t>label.</a:t>
            </a:r>
            <a:r>
              <a:rPr lang="en-US" sz="1800" dirty="0">
                <a:solidFill>
                  <a:srgbClr val="0000FF"/>
                </a:solidFill>
                <a:latin typeface="Verdana" panose="020B0604030504040204" pitchFamily="34" charset="0"/>
                <a:cs typeface="Verdana" panose="020B0604030504040204" pitchFamily="34" charset="0"/>
              </a:rPr>
              <a:t>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model is prepared through a </a:t>
            </a:r>
            <a:r>
              <a:rPr lang="en-US" sz="1800" dirty="0">
                <a:solidFill>
                  <a:srgbClr val="FF0000"/>
                </a:solidFill>
                <a:latin typeface="Verdana" panose="020B0604030504040204" pitchFamily="34" charset="0"/>
                <a:cs typeface="Verdana" panose="020B0604030504040204" pitchFamily="34" charset="0"/>
              </a:rPr>
              <a:t>training process  </a:t>
            </a:r>
            <a:r>
              <a:rPr lang="en-US" sz="1800" dirty="0">
                <a:solidFill>
                  <a:srgbClr val="0000FF"/>
                </a:solidFill>
                <a:latin typeface="Verdana" panose="020B0604030504040204" pitchFamily="34" charset="0"/>
                <a:cs typeface="Verdana" panose="020B0604030504040204" pitchFamily="34" charset="0"/>
              </a:rPr>
              <a:t>which continues till a desired level of </a:t>
            </a:r>
            <a:r>
              <a:rPr lang="en-US" sz="1800" dirty="0">
                <a:solidFill>
                  <a:srgbClr val="FF0000"/>
                </a:solidFill>
                <a:latin typeface="Verdana" panose="020B0604030504040204" pitchFamily="34" charset="0"/>
                <a:cs typeface="Verdana" panose="020B0604030504040204" pitchFamily="34" charset="0"/>
              </a:rPr>
              <a:t>accuracy</a:t>
            </a:r>
            <a:r>
              <a:rPr lang="en-US" sz="1800" dirty="0">
                <a:solidFill>
                  <a:srgbClr val="0000FF"/>
                </a:solidFill>
                <a:latin typeface="Verdana" panose="020B0604030504040204" pitchFamily="34" charset="0"/>
                <a:cs typeface="Verdana" panose="020B0604030504040204" pitchFamily="34" charset="0"/>
              </a:rPr>
              <a:t> is obtained on the training data. </a:t>
            </a:r>
            <a:r>
              <a:rPr lang="en-US" sz="1800" dirty="0">
                <a:solidFill>
                  <a:srgbClr val="FF0000"/>
                </a:solidFill>
                <a:latin typeface="Verdana" panose="020B0604030504040204" pitchFamily="34" charset="0"/>
                <a:cs typeface="Verdana" panose="020B0604030504040204" pitchFamily="34" charset="0"/>
              </a:rPr>
              <a:t>Examples</a:t>
            </a:r>
            <a:r>
              <a:rPr lang="en-US" sz="1800" dirty="0">
                <a:solidFill>
                  <a:srgbClr val="0000FF"/>
                </a:solidFill>
                <a:latin typeface="Verdana" panose="020B0604030504040204" pitchFamily="34" charset="0"/>
                <a:cs typeface="Verdana" panose="020B0604030504040204" pitchFamily="34" charset="0"/>
              </a:rPr>
              <a:t>: classification and regression. Example algorithm: Logistic Regression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
        <p:nvSpPr>
          <p:cNvPr id="4" name="Text Box 2">
            <a:extLst>
              <a:ext uri="{FF2B5EF4-FFF2-40B4-BE49-F238E27FC236}">
                <a16:creationId xmlns:a16="http://schemas.microsoft.com/office/drawing/2014/main" id="{6EEABCBE-E20F-4740-B94E-F556C4AAA5F6}"/>
              </a:ext>
            </a:extLst>
          </p:cNvPr>
          <p:cNvSpPr txBox="1"/>
          <p:nvPr/>
        </p:nvSpPr>
        <p:spPr>
          <a:xfrm>
            <a:off x="542198" y="991334"/>
            <a:ext cx="6775450" cy="867289"/>
          </a:xfrm>
          <a:prstGeom prst="rect">
            <a:avLst/>
          </a:prstGeom>
          <a:noFill/>
        </p:spPr>
        <p:txBody>
          <a:bodyPr wrap="square" rtlCol="0">
            <a:spAutoFit/>
          </a:bodyPr>
          <a:lstStyle/>
          <a:p>
            <a:pPr algn="just" fontAlgn="auto">
              <a:lnSpc>
                <a:spcPct val="150000"/>
              </a:lnSpc>
            </a:pPr>
            <a:r>
              <a:rPr lang="en-US" sz="1800" b="1" u="sng" dirty="0">
                <a:solidFill>
                  <a:srgbClr val="C00000"/>
                </a:solidFill>
                <a:latin typeface="Verdana" panose="020B0604030504040204" pitchFamily="34" charset="0"/>
                <a:cs typeface="Verdana" panose="020B0604030504040204" pitchFamily="34" charset="0"/>
              </a:rPr>
              <a:t>Algorithms Grouped by Learning Style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29665"/>
            <a:ext cx="6775450" cy="2944781"/>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2. Unsupervised Learning</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Unsupervised Learning Algorithms: Input data is </a:t>
            </a:r>
            <a:r>
              <a:rPr lang="en-US" sz="1800" dirty="0">
                <a:solidFill>
                  <a:srgbClr val="FF0000"/>
                </a:solidFill>
                <a:latin typeface="Verdana" panose="020B0604030504040204" pitchFamily="34" charset="0"/>
                <a:cs typeface="Verdana" panose="020B0604030504040204" pitchFamily="34" charset="0"/>
              </a:rPr>
              <a:t>not labeled. </a:t>
            </a:r>
            <a:r>
              <a:rPr lang="en-US" sz="1800" dirty="0">
                <a:solidFill>
                  <a:srgbClr val="0000FF"/>
                </a:solidFill>
                <a:latin typeface="Verdana" panose="020B0604030504040204" pitchFamily="34" charset="0"/>
                <a:cs typeface="Verdana" panose="020B0604030504040204" pitchFamily="34" charset="0"/>
              </a:rPr>
              <a:t>Model building involves understanding the underlying structure for the data. Examples: </a:t>
            </a:r>
            <a:r>
              <a:rPr lang="en-US" sz="1800" dirty="0">
                <a:solidFill>
                  <a:srgbClr val="FF0000"/>
                </a:solidFill>
                <a:latin typeface="Verdana" panose="020B0604030504040204" pitchFamily="34" charset="0"/>
                <a:cs typeface="Verdana" panose="020B0604030504040204" pitchFamily="34" charset="0"/>
              </a:rPr>
              <a:t>clustering, </a:t>
            </a:r>
            <a:r>
              <a:rPr lang="en-US" sz="1800" dirty="0">
                <a:solidFill>
                  <a:srgbClr val="0000FF"/>
                </a:solidFill>
                <a:latin typeface="Verdana" panose="020B0604030504040204" pitchFamily="34" charset="0"/>
                <a:cs typeface="Verdana" panose="020B0604030504040204" pitchFamily="34" charset="0"/>
              </a:rPr>
              <a:t>dimensionality reduction and association rule learning. </a:t>
            </a:r>
            <a:r>
              <a:rPr lang="en-US" sz="1800" dirty="0">
                <a:solidFill>
                  <a:srgbClr val="FF0000"/>
                </a:solidFill>
                <a:latin typeface="Verdana" panose="020B0604030504040204" pitchFamily="34" charset="0"/>
                <a:cs typeface="Verdana" panose="020B0604030504040204" pitchFamily="34" charset="0"/>
              </a:rPr>
              <a:t>Example algorithms</a:t>
            </a:r>
            <a:r>
              <a:rPr lang="en-US" sz="1800" dirty="0">
                <a:solidFill>
                  <a:srgbClr val="0000FF"/>
                </a:solidFill>
                <a:latin typeface="Verdana" panose="020B0604030504040204" pitchFamily="34" charset="0"/>
                <a:cs typeface="Verdana" panose="020B0604030504040204" pitchFamily="34" charset="0"/>
              </a:rPr>
              <a:t>: K-Means.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233170"/>
            <a:ext cx="6775450" cy="2529282"/>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sym typeface="+mn-ea"/>
              </a:rPr>
              <a:t>Anomaly detection:</a:t>
            </a:r>
            <a:r>
              <a:rPr lang="en-US" sz="1800" dirty="0">
                <a:solidFill>
                  <a:srgbClr val="0000FF"/>
                </a:solidFill>
                <a:latin typeface="Verdana" panose="020B0604030504040204" pitchFamily="34" charset="0"/>
                <a:cs typeface="Verdana" panose="020B0604030504040204" pitchFamily="34" charset="0"/>
                <a:sym typeface="+mn-ea"/>
              </a:rPr>
              <a:t> Ex - Banks detect fraudulent transactions by looking for outlier patterns. Unsupervised learning is used in </a:t>
            </a:r>
            <a:r>
              <a:rPr lang="en-US" sz="1800" dirty="0">
                <a:solidFill>
                  <a:srgbClr val="FF0000"/>
                </a:solidFill>
                <a:latin typeface="Verdana" panose="020B0604030504040204" pitchFamily="34" charset="0"/>
                <a:cs typeface="Verdana" panose="020B0604030504040204" pitchFamily="34" charset="0"/>
                <a:sym typeface="+mn-ea"/>
              </a:rPr>
              <a:t>fraud detection </a:t>
            </a:r>
            <a:r>
              <a:rPr lang="en-US" sz="1800" dirty="0">
                <a:solidFill>
                  <a:srgbClr val="0000FF"/>
                </a:solidFill>
                <a:latin typeface="Verdana" panose="020B0604030504040204" pitchFamily="34" charset="0"/>
                <a:cs typeface="Verdana" panose="020B0604030504040204" pitchFamily="34" charset="0"/>
                <a:sym typeface="+mn-ea"/>
              </a:rPr>
              <a:t>because the malicious cases are very few and it’s not possible to train an algorithm on them (ex very few fraud cases vs non-fraud cases) </a:t>
            </a: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93826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278255"/>
            <a:ext cx="6775450" cy="2113784"/>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3. Semi-Supervised Learning</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Semi-supervised Learning Algorithms: Input data is a mixture of labeled and unlabeled examples. </a:t>
            </a:r>
            <a:r>
              <a:rPr lang="en-US" sz="1800" dirty="0">
                <a:solidFill>
                  <a:srgbClr val="FF0000"/>
                </a:solidFill>
                <a:latin typeface="Verdana" panose="020B0604030504040204" pitchFamily="34" charset="0"/>
                <a:cs typeface="Verdana" panose="020B0604030504040204" pitchFamily="34" charset="0"/>
              </a:rPr>
              <a:t>Ex generative models.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251585"/>
            <a:ext cx="6775450" cy="2529282"/>
          </a:xfrm>
          <a:prstGeom prst="rect">
            <a:avLst/>
          </a:prstGeom>
          <a:noFill/>
        </p:spPr>
        <p:txBody>
          <a:bodyPr wrap="square" rtlCol="0">
            <a:spAutoFit/>
          </a:bodyPr>
          <a:lstStyle/>
          <a:p>
            <a:pPr algn="just" fontAlgn="auto">
              <a:lnSpc>
                <a:spcPct val="150000"/>
              </a:lnSpc>
            </a:pPr>
            <a:r>
              <a:rPr lang="en-US" sz="1800" b="1" u="sng" dirty="0">
                <a:solidFill>
                  <a:srgbClr val="C00000"/>
                </a:solidFill>
                <a:latin typeface="Verdana" panose="020B0604030504040204" pitchFamily="34" charset="0"/>
                <a:cs typeface="Verdana" panose="020B0604030504040204" pitchFamily="34" charset="0"/>
              </a:rPr>
              <a:t>Algorithms Grouped By Similarity</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Algorithms are often grouped by similarity in terms of their function (</a:t>
            </a:r>
            <a:r>
              <a:rPr lang="en-US" sz="1800" dirty="0">
                <a:solidFill>
                  <a:srgbClr val="FF0000"/>
                </a:solidFill>
                <a:latin typeface="Verdana" panose="020B0604030504040204" pitchFamily="34" charset="0"/>
                <a:cs typeface="Verdana" panose="020B0604030504040204" pitchFamily="34" charset="0"/>
              </a:rPr>
              <a:t>how they work</a:t>
            </a:r>
            <a:r>
              <a:rPr lang="en-US" sz="1800" dirty="0">
                <a:solidFill>
                  <a:srgbClr val="0000FF"/>
                </a:solidFill>
                <a:latin typeface="Verdana" panose="020B0604030504040204" pitchFamily="34" charset="0"/>
                <a:cs typeface="Verdana" panose="020B0604030504040204" pitchFamily="34" charset="0"/>
              </a:rPr>
              <a:t>). For example, </a:t>
            </a:r>
            <a:r>
              <a:rPr lang="en-US" sz="1800" dirty="0">
                <a:solidFill>
                  <a:srgbClr val="FF0000"/>
                </a:solidFill>
                <a:latin typeface="Verdana" panose="020B0604030504040204" pitchFamily="34" charset="0"/>
                <a:cs typeface="Verdana" panose="020B0604030504040204" pitchFamily="34" charset="0"/>
              </a:rPr>
              <a:t>tree-based methods, and neural network inspired methods</a:t>
            </a:r>
            <a:r>
              <a:rPr lang="en-US" sz="1800" dirty="0">
                <a:solidFill>
                  <a:srgbClr val="0000FF"/>
                </a:solidFill>
                <a:latin typeface="Verdana" panose="020B0604030504040204" pitchFamily="34" charset="0"/>
                <a:cs typeface="Verdana" panose="020B0604030504040204" pitchFamily="34" charset="0"/>
              </a:rPr>
              <a: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49020"/>
            <a:ext cx="6775450" cy="2529282"/>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Regression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Regression Algorithms</a:t>
            </a:r>
            <a:r>
              <a:rPr lang="en-US" sz="1800" dirty="0">
                <a:solidFill>
                  <a:srgbClr val="0000FF"/>
                </a:solidFill>
                <a:latin typeface="Verdana" panose="020B0604030504040204" pitchFamily="34" charset="0"/>
                <a:cs typeface="Verdana" panose="020B0604030504040204" pitchFamily="34" charset="0"/>
              </a:rPr>
              <a:t>: modelling a relationship between variables. Examples: Ordinary Least Squares Regression (OLSR), Linear Regression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1636E10D-ADAA-4907-BB4C-B9599DE609B0}"/>
              </a:ext>
            </a:extLst>
          </p:cNvPr>
          <p:cNvPicPr>
            <a:picLocks noChangeAspect="1"/>
          </p:cNvPicPr>
          <p:nvPr/>
        </p:nvPicPr>
        <p:blipFill>
          <a:blip r:embed="rId2"/>
          <a:stretch>
            <a:fillRect/>
          </a:stretch>
        </p:blipFill>
        <p:spPr>
          <a:xfrm>
            <a:off x="5314526" y="3269633"/>
            <a:ext cx="2393104" cy="2648856"/>
          </a:xfrm>
          <a:prstGeom prst="rect">
            <a:avLst/>
          </a:prstGeom>
        </p:spPr>
      </p:pic>
      <p:sp>
        <p:nvSpPr>
          <p:cNvPr id="6" name="TextBox 5">
            <a:extLst>
              <a:ext uri="{FF2B5EF4-FFF2-40B4-BE49-F238E27FC236}">
                <a16:creationId xmlns:a16="http://schemas.microsoft.com/office/drawing/2014/main" id="{820D2B2A-C128-4718-8EDE-F3EDBC75F674}"/>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1595" y="1434465"/>
            <a:ext cx="5977255" cy="3613785"/>
          </a:xfrm>
          <a:prstGeom prst="rect">
            <a:avLst/>
          </a:prstGeom>
        </p:spPr>
      </p:pic>
      <p:sp>
        <p:nvSpPr>
          <p:cNvPr id="3" name="Rectangle 2">
            <a:extLst>
              <a:ext uri="{FF2B5EF4-FFF2-40B4-BE49-F238E27FC236}">
                <a16:creationId xmlns:a16="http://schemas.microsoft.com/office/drawing/2014/main" id="{86A27F80-CAA0-4386-BE65-68EDD74669E6}"/>
              </a:ext>
            </a:extLst>
          </p:cNvPr>
          <p:cNvSpPr/>
          <p:nvPr/>
        </p:nvSpPr>
        <p:spPr>
          <a:xfrm>
            <a:off x="1437203" y="5451614"/>
            <a:ext cx="1308179" cy="338554"/>
          </a:xfrm>
          <a:prstGeom prst="rect">
            <a:avLst/>
          </a:prstGeom>
        </p:spPr>
        <p:txBody>
          <a:bodyPr wrap="none">
            <a:spAutoFit/>
          </a:bodyPr>
          <a:lstStyle/>
          <a:p>
            <a:r>
              <a:rPr lang="en-US" sz="1600" dirty="0">
                <a:solidFill>
                  <a:srgbClr val="C00000"/>
                </a:solidFill>
                <a:latin typeface="Verdana" panose="020B0604030504040204" pitchFamily="34" charset="0"/>
                <a:cs typeface="Verdana" panose="020B0604030504040204" pitchFamily="34" charset="0"/>
              </a:rPr>
              <a:t>Regression</a:t>
            </a:r>
            <a:endParaRPr lang="en-GB" dirty="0"/>
          </a:p>
        </p:txBody>
      </p:sp>
      <p:sp>
        <p:nvSpPr>
          <p:cNvPr id="5" name="TextBox 4">
            <a:extLst>
              <a:ext uri="{FF2B5EF4-FFF2-40B4-BE49-F238E27FC236}">
                <a16:creationId xmlns:a16="http://schemas.microsoft.com/office/drawing/2014/main" id="{A125BE8D-9160-413E-BC64-8A91DBB373DE}"/>
              </a:ext>
            </a:extLst>
          </p:cNvPr>
          <p:cNvSpPr txBox="1"/>
          <p:nvPr/>
        </p:nvSpPr>
        <p:spPr>
          <a:xfrm>
            <a:off x="872231" y="6047498"/>
            <a:ext cx="7277470" cy="246221"/>
          </a:xfrm>
          <a:prstGeom prst="rect">
            <a:avLst/>
          </a:prstGeom>
          <a:noFill/>
        </p:spPr>
        <p:txBody>
          <a:bodyPr wrap="square">
            <a:spAutoFit/>
          </a:bodyPr>
          <a:lstStyle/>
          <a:p>
            <a:r>
              <a:rPr lang="en-GB" sz="1000" dirty="0"/>
              <a:t>Image source: https://towardsdatascience.com/machine-learning-introduction-a-comprehensive-guide-af6712cf68a3</a:t>
            </a:r>
          </a:p>
        </p:txBody>
      </p:sp>
    </p:spTree>
    <p:extLst>
      <p:ext uri="{BB962C8B-B14F-4D97-AF65-F5344CB8AC3E}">
        <p14:creationId xmlns:p14="http://schemas.microsoft.com/office/powerpoint/2010/main" val="20463054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49020"/>
            <a:ext cx="6775450" cy="169828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Classification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Ex </a:t>
            </a:r>
            <a:r>
              <a:rPr lang="en-US" sz="1800" dirty="0">
                <a:solidFill>
                  <a:srgbClr val="0000FF"/>
                </a:solidFill>
                <a:latin typeface="Verdana" panose="020B0604030504040204" pitchFamily="34" charset="0"/>
                <a:cs typeface="Verdana" panose="020B0604030504040204" pitchFamily="34" charset="0"/>
              </a:rPr>
              <a:t>SVM, Logistic regression etc.</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820D2B2A-C128-4718-8EDE-F3EDBC75F674}"/>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extLst>
      <p:ext uri="{BB962C8B-B14F-4D97-AF65-F5344CB8AC3E}">
        <p14:creationId xmlns:p14="http://schemas.microsoft.com/office/powerpoint/2010/main" val="25009431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71525" y="4763135"/>
            <a:ext cx="6775450" cy="522900"/>
          </a:xfrm>
          <a:prstGeom prst="rect">
            <a:avLst/>
          </a:prstGeom>
          <a:noFill/>
        </p:spPr>
        <p:txBody>
          <a:bodyPr wrap="square" rtlCol="0">
            <a:spAutoFit/>
          </a:bodyPr>
          <a:lstStyle/>
          <a:p>
            <a:pPr algn="just">
              <a:lnSpc>
                <a:spcPct val="150000"/>
              </a:lnSpc>
            </a:pPr>
            <a:r>
              <a:rPr lang="en-GB" sz="1000" dirty="0"/>
              <a:t>Image source: https://towardsdatascience.com/machine-learning-introduction-a-comprehensive-guide-af6712cf68a3</a:t>
            </a:r>
          </a:p>
          <a:p>
            <a:pPr algn="just" fontAlgn="auto">
              <a:lnSpc>
                <a:spcPct val="150000"/>
              </a:lnSpc>
            </a:pPr>
            <a:endParaRPr lang="en-US" sz="1000" dirty="0">
              <a:solidFill>
                <a:srgbClr val="0000FF"/>
              </a:solidFill>
              <a:latin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662430" y="1079500"/>
            <a:ext cx="4993005" cy="3400425"/>
          </a:xfrm>
          <a:prstGeom prst="rect">
            <a:avLst/>
          </a:prstGeom>
        </p:spPr>
      </p:pic>
    </p:spTree>
    <p:extLst>
      <p:ext uri="{BB962C8B-B14F-4D97-AF65-F5344CB8AC3E}">
        <p14:creationId xmlns:p14="http://schemas.microsoft.com/office/powerpoint/2010/main" val="1680023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87220" y="860425"/>
            <a:ext cx="6224905" cy="544639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Jakob Okpere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https://www.linkedin.com/in/jacob-okpere-8688ab1b/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600" dirty="0">
                <a:solidFill>
                  <a:srgbClr val="FF0000"/>
                </a:solidFill>
                <a:latin typeface="Verdana" panose="020B0604030504040204" pitchFamily="34" charset="0"/>
                <a:cs typeface="Verdana" panose="020B0604030504040204" pitchFamily="34" charset="0"/>
              </a:rPr>
              <a:t>I am currently a Data Engineer/ Data Scientist at Samsung</a:t>
            </a:r>
            <a:r>
              <a:rPr lang="en-US" sz="1600" dirty="0">
                <a:solidFill>
                  <a:srgbClr val="0000FF"/>
                </a:solidFill>
                <a:latin typeface="Verdana" panose="020B0604030504040204" pitchFamily="34" charset="0"/>
                <a:cs typeface="Verdana" panose="020B0604030504040204" pitchFamily="34" charset="0"/>
              </a:rPr>
              <a:t>. When I was a part of the Data Science for IoT course (batch completed in Feb 19) – I had just started with Data Science at Samsung. This course gave me the confidence to take on much more AI / Machine learning related work in my job and has helped me to transition into this role. Ajit has always been accessible during this course at all hours and even now, we stay in touch. The course has been a great learning and a transitional experience for me.</a:t>
            </a:r>
          </a:p>
        </p:txBody>
      </p:sp>
      <p:pic>
        <p:nvPicPr>
          <p:cNvPr id="2" name="Picture 1"/>
          <p:cNvPicPr>
            <a:picLocks noChangeAspect="1"/>
          </p:cNvPicPr>
          <p:nvPr/>
        </p:nvPicPr>
        <p:blipFill>
          <a:blip r:embed="rId2"/>
          <a:stretch>
            <a:fillRect/>
          </a:stretch>
        </p:blipFill>
        <p:spPr>
          <a:xfrm>
            <a:off x="289560" y="1047115"/>
            <a:ext cx="1409700" cy="1333500"/>
          </a:xfrm>
          <a:prstGeom prst="rect">
            <a:avLst/>
          </a:prstGeom>
        </p:spPr>
      </p:pic>
    </p:spTree>
    <p:extLst>
      <p:ext uri="{BB962C8B-B14F-4D97-AF65-F5344CB8AC3E}">
        <p14:creationId xmlns:p14="http://schemas.microsoft.com/office/powerpoint/2010/main" val="4052510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26135" y="859790"/>
            <a:ext cx="6775450" cy="2529282"/>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Instance-based Algorithms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Creates a similarity measure from example data and then compare a new instance to the measure based on the similarity measure. The most popular instance-based algorithms are: </a:t>
            </a:r>
            <a:r>
              <a:rPr lang="en-US" sz="1800" dirty="0">
                <a:solidFill>
                  <a:srgbClr val="FF0000"/>
                </a:solidFill>
                <a:latin typeface="Verdana" panose="020B0604030504040204" pitchFamily="34" charset="0"/>
                <a:cs typeface="Verdana" panose="020B0604030504040204" pitchFamily="34" charset="0"/>
              </a:rPr>
              <a:t>k-Nearest Neighbor </a:t>
            </a:r>
            <a:r>
              <a:rPr lang="en-US" sz="1800" dirty="0">
                <a:solidFill>
                  <a:srgbClr val="0000FF"/>
                </a:solidFill>
                <a:latin typeface="Verdana" panose="020B0604030504040204" pitchFamily="34" charset="0"/>
                <a:cs typeface="Verdana" panose="020B0604030504040204" pitchFamily="34" charset="0"/>
              </a:rPr>
              <a:t>(kNN)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B3E674AE-11FC-4E04-AD43-13B258CEC04F}"/>
              </a:ext>
            </a:extLst>
          </p:cNvPr>
          <p:cNvPicPr>
            <a:picLocks noChangeAspect="1"/>
          </p:cNvPicPr>
          <p:nvPr/>
        </p:nvPicPr>
        <p:blipFill>
          <a:blip r:embed="rId2"/>
          <a:stretch>
            <a:fillRect/>
          </a:stretch>
        </p:blipFill>
        <p:spPr>
          <a:xfrm>
            <a:off x="5313097" y="3241675"/>
            <a:ext cx="2288488" cy="2631175"/>
          </a:xfrm>
          <a:prstGeom prst="rect">
            <a:avLst/>
          </a:prstGeom>
        </p:spPr>
      </p:pic>
      <p:sp>
        <p:nvSpPr>
          <p:cNvPr id="8" name="TextBox 7">
            <a:extLst>
              <a:ext uri="{FF2B5EF4-FFF2-40B4-BE49-F238E27FC236}">
                <a16:creationId xmlns:a16="http://schemas.microsoft.com/office/drawing/2014/main" id="{2F176CF1-0E03-40A2-83EF-B98DF5DEC88F}"/>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18235"/>
            <a:ext cx="6775450" cy="2944781"/>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Regularization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Regularization Algorithms: Typically extend regression methods) that </a:t>
            </a:r>
            <a:r>
              <a:rPr lang="en-US" sz="1800" dirty="0">
                <a:solidFill>
                  <a:srgbClr val="FF0000"/>
                </a:solidFill>
                <a:latin typeface="Verdana" panose="020B0604030504040204" pitchFamily="34" charset="0"/>
                <a:cs typeface="Verdana" panose="020B0604030504040204" pitchFamily="34" charset="0"/>
              </a:rPr>
              <a:t>penalizes models based on their complexity</a:t>
            </a:r>
            <a:r>
              <a:rPr lang="en-US" sz="1800" dirty="0">
                <a:solidFill>
                  <a:srgbClr val="0000FF"/>
                </a:solidFill>
                <a:latin typeface="Verdana" panose="020B0604030504040204" pitchFamily="34" charset="0"/>
                <a:cs typeface="Verdana" panose="020B0604030504040204" pitchFamily="34" charset="0"/>
              </a:rPr>
              <a:t>, favoring simpler models that are also better at generalizing.</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04850" y="1741805"/>
            <a:ext cx="4086225" cy="299974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most popular regularization algorithms are:</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Ridge Regression</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Least Absolute Shrinkage and Selection Operator (LASSO)</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Elastic Net</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Least-Angle Regression (LARS)</a:t>
            </a:r>
          </a:p>
        </p:txBody>
      </p:sp>
      <p:pic>
        <p:nvPicPr>
          <p:cNvPr id="2" name="Picture 1"/>
          <p:cNvPicPr>
            <a:picLocks noChangeAspect="1"/>
          </p:cNvPicPr>
          <p:nvPr/>
        </p:nvPicPr>
        <p:blipFill>
          <a:blip r:embed="rId2"/>
          <a:stretch>
            <a:fillRect/>
          </a:stretch>
        </p:blipFill>
        <p:spPr>
          <a:xfrm>
            <a:off x="5451475" y="1955800"/>
            <a:ext cx="2247900" cy="2571750"/>
          </a:xfrm>
          <a:prstGeom prst="rect">
            <a:avLst/>
          </a:prstGeom>
        </p:spPr>
      </p:pic>
      <p:sp>
        <p:nvSpPr>
          <p:cNvPr id="5" name="TextBox 4">
            <a:extLst>
              <a:ext uri="{FF2B5EF4-FFF2-40B4-BE49-F238E27FC236}">
                <a16:creationId xmlns:a16="http://schemas.microsoft.com/office/drawing/2014/main" id="{F1ED440B-7E73-4517-BC06-46E939D04EF1}"/>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43000"/>
            <a:ext cx="6775450" cy="211378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Decision Tree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Decisions </a:t>
            </a:r>
            <a:r>
              <a:rPr lang="en-US" sz="1800" dirty="0">
                <a:solidFill>
                  <a:srgbClr val="FF0000"/>
                </a:solidFill>
                <a:latin typeface="Verdana" panose="020B0604030504040204" pitchFamily="34" charset="0"/>
                <a:cs typeface="Verdana" panose="020B0604030504040204" pitchFamily="34" charset="0"/>
              </a:rPr>
              <a:t>fork in tree structures </a:t>
            </a:r>
            <a:r>
              <a:rPr lang="en-US" sz="1800" dirty="0">
                <a:solidFill>
                  <a:srgbClr val="0000FF"/>
                </a:solidFill>
                <a:latin typeface="Verdana" panose="020B0604030504040204" pitchFamily="34" charset="0"/>
                <a:cs typeface="Verdana" panose="020B0604030504040204" pitchFamily="34" charset="0"/>
              </a:rPr>
              <a:t>until a prediction decision is made for a given record. Decision trees are </a:t>
            </a:r>
            <a:r>
              <a:rPr lang="en-US" sz="1800" dirty="0">
                <a:solidFill>
                  <a:srgbClr val="FF0000"/>
                </a:solidFill>
                <a:latin typeface="Verdana" panose="020B0604030504040204" pitchFamily="34" charset="0"/>
                <a:cs typeface="Verdana" panose="020B0604030504040204" pitchFamily="34" charset="0"/>
              </a:rPr>
              <a:t>often fast and accurate</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63830" y="981075"/>
            <a:ext cx="4803140" cy="2113784"/>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most popular decision tree algorithms are:</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Classification and Regression Tree (CART)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2"/>
          <a:stretch>
            <a:fillRect/>
          </a:stretch>
        </p:blipFill>
        <p:spPr>
          <a:xfrm>
            <a:off x="5438775" y="1696085"/>
            <a:ext cx="2774315" cy="3091815"/>
          </a:xfrm>
          <a:prstGeom prst="rect">
            <a:avLst/>
          </a:prstGeom>
        </p:spPr>
      </p:pic>
      <p:sp>
        <p:nvSpPr>
          <p:cNvPr id="5" name="TextBox 4">
            <a:extLst>
              <a:ext uri="{FF2B5EF4-FFF2-40B4-BE49-F238E27FC236}">
                <a16:creationId xmlns:a16="http://schemas.microsoft.com/office/drawing/2014/main" id="{7511D82B-D78D-49ED-A7FB-64F859F687E9}"/>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09930" y="1170305"/>
            <a:ext cx="7220585" cy="211378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Bayesian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Bayesian Algorithms: Apply Bayes’ Theorem for problems such as classification and regression.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93065" y="1438275"/>
            <a:ext cx="4938395" cy="86728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An example of  </a:t>
            </a:r>
            <a:r>
              <a:rPr lang="en-US" sz="1800" dirty="0">
                <a:solidFill>
                  <a:srgbClr val="FF0000"/>
                </a:solidFill>
                <a:latin typeface="Verdana" panose="020B0604030504040204" pitchFamily="34" charset="0"/>
                <a:cs typeface="Verdana" panose="020B0604030504040204" pitchFamily="34" charset="0"/>
              </a:rPr>
              <a:t>Bayesian algorithm</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Naive Bayes</a:t>
            </a:r>
          </a:p>
        </p:txBody>
      </p:sp>
      <p:pic>
        <p:nvPicPr>
          <p:cNvPr id="2" name="Picture 1"/>
          <p:cNvPicPr>
            <a:picLocks noChangeAspect="1"/>
          </p:cNvPicPr>
          <p:nvPr/>
        </p:nvPicPr>
        <p:blipFill>
          <a:blip r:embed="rId2"/>
          <a:stretch>
            <a:fillRect/>
          </a:stretch>
        </p:blipFill>
        <p:spPr>
          <a:xfrm>
            <a:off x="5589905" y="1812925"/>
            <a:ext cx="2837180" cy="3081655"/>
          </a:xfrm>
          <a:prstGeom prst="rect">
            <a:avLst/>
          </a:prstGeom>
        </p:spPr>
      </p:pic>
      <p:sp>
        <p:nvSpPr>
          <p:cNvPr id="5" name="TextBox 4">
            <a:extLst>
              <a:ext uri="{FF2B5EF4-FFF2-40B4-BE49-F238E27FC236}">
                <a16:creationId xmlns:a16="http://schemas.microsoft.com/office/drawing/2014/main" id="{24501D6D-EEA3-4125-8CC4-969BCF739491}"/>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210945"/>
            <a:ext cx="6775450" cy="211378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Clustering Algorithms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Clustering Algorithms </a:t>
            </a:r>
            <a:r>
              <a:rPr lang="en-US" sz="1800" dirty="0">
                <a:solidFill>
                  <a:srgbClr val="FF0000"/>
                </a:solidFill>
                <a:latin typeface="Verdana" panose="020B0604030504040204" pitchFamily="34" charset="0"/>
                <a:cs typeface="Verdana" panose="020B0604030504040204" pitchFamily="34" charset="0"/>
              </a:rPr>
              <a:t>are concerned with using the inherent structures in the data to best organize the data into groups of maximum commonality</a:t>
            </a:r>
            <a:r>
              <a:rPr lang="en-US" sz="1800" dirty="0">
                <a:solidFill>
                  <a:srgbClr val="0000FF"/>
                </a:solidFill>
                <a:latin typeface="Verdana" panose="020B0604030504040204" pitchFamily="34" charset="0"/>
                <a:cs typeface="Verdana" panose="020B0604030504040204" pitchFamily="34" charset="0"/>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6980" y="1295400"/>
            <a:ext cx="6166485" cy="3891915"/>
          </a:xfrm>
          <a:prstGeom prst="rect">
            <a:avLst/>
          </a:prstGeom>
        </p:spPr>
      </p:pic>
      <p:sp>
        <p:nvSpPr>
          <p:cNvPr id="3" name="Rectangle 2">
            <a:extLst>
              <a:ext uri="{FF2B5EF4-FFF2-40B4-BE49-F238E27FC236}">
                <a16:creationId xmlns:a16="http://schemas.microsoft.com/office/drawing/2014/main" id="{F7AB827A-D126-4DC9-A5D8-60D2F0A3BD1B}"/>
              </a:ext>
            </a:extLst>
          </p:cNvPr>
          <p:cNvSpPr/>
          <p:nvPr/>
        </p:nvSpPr>
        <p:spPr>
          <a:xfrm>
            <a:off x="1236980" y="5611412"/>
            <a:ext cx="1317990" cy="338554"/>
          </a:xfrm>
          <a:prstGeom prst="rect">
            <a:avLst/>
          </a:prstGeom>
        </p:spPr>
        <p:txBody>
          <a:bodyPr wrap="none">
            <a:spAutoFit/>
          </a:bodyPr>
          <a:lstStyle/>
          <a:p>
            <a:r>
              <a:rPr lang="en-US" sz="1600" dirty="0">
                <a:solidFill>
                  <a:srgbClr val="C00000"/>
                </a:solidFill>
                <a:latin typeface="Verdana" panose="020B0604030504040204" pitchFamily="34" charset="0"/>
                <a:cs typeface="Verdana" panose="020B0604030504040204" pitchFamily="34" charset="0"/>
              </a:rPr>
              <a:t>Clustering:</a:t>
            </a:r>
            <a:endParaRPr lang="en-GB" dirty="0"/>
          </a:p>
        </p:txBody>
      </p:sp>
      <p:sp>
        <p:nvSpPr>
          <p:cNvPr id="5" name="TextBox 4">
            <a:extLst>
              <a:ext uri="{FF2B5EF4-FFF2-40B4-BE49-F238E27FC236}">
                <a16:creationId xmlns:a16="http://schemas.microsoft.com/office/drawing/2014/main" id="{03B7E14F-5636-439C-AFCF-FC96649D01F1}"/>
              </a:ext>
            </a:extLst>
          </p:cNvPr>
          <p:cNvSpPr txBox="1"/>
          <p:nvPr/>
        </p:nvSpPr>
        <p:spPr>
          <a:xfrm>
            <a:off x="1005395" y="5949966"/>
            <a:ext cx="7526045" cy="276999"/>
          </a:xfrm>
          <a:prstGeom prst="rect">
            <a:avLst/>
          </a:prstGeom>
          <a:noFill/>
        </p:spPr>
        <p:txBody>
          <a:bodyPr wrap="square">
            <a:spAutoFit/>
          </a:bodyPr>
          <a:lstStyle/>
          <a:p>
            <a:r>
              <a:rPr lang="en-GB" sz="1200" dirty="0"/>
              <a:t>Image source: https://towardsdatascience.com/machine-learning-introduction-a-comprehensive-guide-af6712cf68a3</a:t>
            </a:r>
          </a:p>
        </p:txBody>
      </p:sp>
    </p:spTree>
    <p:extLst>
      <p:ext uri="{BB962C8B-B14F-4D97-AF65-F5344CB8AC3E}">
        <p14:creationId xmlns:p14="http://schemas.microsoft.com/office/powerpoint/2010/main" val="2139623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359535"/>
            <a:ext cx="6775450" cy="86728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Example of Clustering algorithms:</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k-Means</a:t>
            </a:r>
          </a:p>
        </p:txBody>
      </p:sp>
      <p:pic>
        <p:nvPicPr>
          <p:cNvPr id="2" name="Picture 1"/>
          <p:cNvPicPr>
            <a:picLocks noChangeAspect="1"/>
          </p:cNvPicPr>
          <p:nvPr/>
        </p:nvPicPr>
        <p:blipFill>
          <a:blip r:embed="rId2"/>
          <a:stretch>
            <a:fillRect/>
          </a:stretch>
        </p:blipFill>
        <p:spPr>
          <a:xfrm>
            <a:off x="3187065" y="2137077"/>
            <a:ext cx="2266950" cy="2381250"/>
          </a:xfrm>
          <a:prstGeom prst="rect">
            <a:avLst/>
          </a:prstGeom>
        </p:spPr>
      </p:pic>
      <p:sp>
        <p:nvSpPr>
          <p:cNvPr id="5" name="TextBox 4">
            <a:extLst>
              <a:ext uri="{FF2B5EF4-FFF2-40B4-BE49-F238E27FC236}">
                <a16:creationId xmlns:a16="http://schemas.microsoft.com/office/drawing/2014/main" id="{8738DEE2-EB01-414B-BD3C-B9F001C53D81}"/>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760855" y="860425"/>
            <a:ext cx="6377940" cy="544639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Dr Abbas Al Shimary</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https://www.linkedin.com/in/abbas-al-shimary-a2641b75/</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600" dirty="0">
                <a:solidFill>
                  <a:srgbClr val="FF0000"/>
                </a:solidFill>
                <a:latin typeface="Verdana" panose="020B0604030504040204" pitchFamily="34" charset="0"/>
                <a:cs typeface="Verdana" panose="020B0604030504040204" pitchFamily="34" charset="0"/>
              </a:rPr>
              <a:t>It was great to work with Ajit for the Data Science for IoT course. I met Paul Clarke (CTO of Ocado guest presenter on the course) and now I have joined Ocado</a:t>
            </a:r>
            <a:r>
              <a:rPr lang="en-US" sz="1600" dirty="0">
                <a:solidFill>
                  <a:srgbClr val="0000FF"/>
                </a:solidFill>
                <a:latin typeface="Verdana" panose="020B0604030504040204" pitchFamily="34" charset="0"/>
                <a:cs typeface="Verdana" panose="020B0604030504040204" pitchFamily="34" charset="0"/>
              </a:rPr>
              <a:t>. My job allows me to put into practice many of the complex and pioneering techniques I learnt in class in Oxford. Through this course, Ajit provided a deep perspective of AI – both from a technical and a strategic standpoint. He also provided many useful contacts that I am still in touch with. I wish Ajit and this course all the best for the future and look forward to staying in touch</a:t>
            </a:r>
          </a:p>
        </p:txBody>
      </p:sp>
      <p:pic>
        <p:nvPicPr>
          <p:cNvPr id="2" name="Picture 1"/>
          <p:cNvPicPr>
            <a:picLocks noChangeAspect="1"/>
          </p:cNvPicPr>
          <p:nvPr/>
        </p:nvPicPr>
        <p:blipFill>
          <a:blip r:embed="rId2"/>
          <a:stretch>
            <a:fillRect/>
          </a:stretch>
        </p:blipFill>
        <p:spPr>
          <a:xfrm>
            <a:off x="234315" y="1051560"/>
            <a:ext cx="1419225" cy="1323975"/>
          </a:xfrm>
          <a:prstGeom prst="rect">
            <a:avLst/>
          </a:prstGeom>
        </p:spPr>
      </p:pic>
    </p:spTree>
    <p:extLst>
      <p:ext uri="{BB962C8B-B14F-4D97-AF65-F5344CB8AC3E}">
        <p14:creationId xmlns:p14="http://schemas.microsoft.com/office/powerpoint/2010/main" val="3758556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62355"/>
            <a:ext cx="6775450" cy="3360279"/>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Association Rule Learning Algorithms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Association Rule Learning methods </a:t>
            </a:r>
            <a:r>
              <a:rPr lang="en-US" sz="1800" dirty="0">
                <a:solidFill>
                  <a:srgbClr val="FF0000"/>
                </a:solidFill>
                <a:latin typeface="Verdana" panose="020B0604030504040204" pitchFamily="34" charset="0"/>
                <a:cs typeface="Verdana" panose="020B0604030504040204" pitchFamily="34" charset="0"/>
              </a:rPr>
              <a:t>extract rules that best explain observed relationships </a:t>
            </a:r>
            <a:r>
              <a:rPr lang="en-US" sz="1800" dirty="0">
                <a:solidFill>
                  <a:srgbClr val="0000FF"/>
                </a:solidFill>
                <a:latin typeface="Verdana" panose="020B0604030504040204" pitchFamily="34" charset="0"/>
                <a:cs typeface="Verdana" panose="020B0604030504040204" pitchFamily="34" charset="0"/>
              </a:rPr>
              <a:t>between variables in data. These rules can discover </a:t>
            </a:r>
            <a:r>
              <a:rPr lang="en-US" sz="1800" dirty="0">
                <a:solidFill>
                  <a:srgbClr val="FF0000"/>
                </a:solidFill>
                <a:latin typeface="Verdana" panose="020B0604030504040204" pitchFamily="34" charset="0"/>
                <a:cs typeface="Verdana" panose="020B0604030504040204" pitchFamily="34" charset="0"/>
              </a:rPr>
              <a:t>important and commercially useful associations</a:t>
            </a:r>
            <a:r>
              <a:rPr lang="en-US" sz="1800" dirty="0">
                <a:solidFill>
                  <a:srgbClr val="0000FF"/>
                </a:solidFill>
                <a:latin typeface="Verdana" panose="020B0604030504040204" pitchFamily="34" charset="0"/>
                <a:cs typeface="Verdana" panose="020B0604030504040204" pitchFamily="34" charset="0"/>
              </a:rPr>
              <a:t> in large multidimensional datasets that can be exploited by an organization.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1419860"/>
            <a:ext cx="6775450" cy="2113784"/>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C00000"/>
                </a:solidFill>
                <a:latin typeface="Verdana" panose="020B0604030504040204" pitchFamily="34" charset="0"/>
                <a:cs typeface="Verdana" panose="020B0604030504040204" pitchFamily="34" charset="0"/>
                <a:sym typeface="+mn-ea"/>
              </a:rPr>
              <a:t>Association rules: </a:t>
            </a:r>
            <a:r>
              <a:rPr lang="en-GB" sz="1800" dirty="0">
                <a:solidFill>
                  <a:srgbClr val="0000FF"/>
                </a:solidFill>
                <a:latin typeface="Verdana" panose="020B0604030504040204" pitchFamily="34" charset="0"/>
                <a:cs typeface="Verdana" panose="020B0604030504040204" pitchFamily="34" charset="0"/>
                <a:sym typeface="+mn-ea"/>
              </a:rPr>
              <a:t>{onions,potatoes} - {burger} – </a:t>
            </a:r>
            <a:r>
              <a:rPr lang="en-GB" sz="1800" dirty="0">
                <a:solidFill>
                  <a:srgbClr val="FF0000"/>
                </a:solidFill>
                <a:latin typeface="Verdana" panose="020B0604030504040204" pitchFamily="34" charset="0"/>
                <a:cs typeface="Verdana" panose="020B0604030504040204" pitchFamily="34" charset="0"/>
                <a:sym typeface="+mn-ea"/>
              </a:rPr>
              <a:t>market basket analysis </a:t>
            </a:r>
          </a:p>
          <a:p>
            <a:pPr algn="just" fontAlgn="auto">
              <a:lnSpc>
                <a:spcPct val="150000"/>
              </a:lnSpc>
            </a:pPr>
            <a:r>
              <a:rPr lang="en-GB" sz="1800" dirty="0">
                <a:solidFill>
                  <a:srgbClr val="FF0000"/>
                </a:solidFill>
                <a:latin typeface="Verdana" panose="020B0604030504040204" pitchFamily="34" charset="0"/>
                <a:cs typeface="Verdana" panose="020B0604030504040204" pitchFamily="34" charset="0"/>
                <a:sym typeface="+mn-ea"/>
              </a:rPr>
              <a:t>  </a:t>
            </a:r>
            <a:r>
              <a:rPr lang="en-GB" sz="1800" dirty="0">
                <a:solidFill>
                  <a:srgbClr val="0000FF"/>
                </a:solidFill>
                <a:latin typeface="Verdana" panose="020B0604030504040204" pitchFamily="34" charset="0"/>
                <a:cs typeface="Verdana" panose="020B0604030504040204" pitchFamily="34" charset="0"/>
                <a:sym typeface="+mn-ea"/>
              </a:rPr>
              <a:t>- Web usage mining, intrusion detection, continuous</a:t>
            </a:r>
          </a:p>
          <a:p>
            <a:pPr algn="just" fontAlgn="auto">
              <a:lnSpc>
                <a:spcPct val="150000"/>
              </a:lnSpc>
            </a:pPr>
            <a:r>
              <a:rPr lang="en-GB" sz="1800" dirty="0">
                <a:solidFill>
                  <a:srgbClr val="0000FF"/>
                </a:solidFill>
                <a:latin typeface="Verdana" panose="020B0604030504040204" pitchFamily="34" charset="0"/>
                <a:cs typeface="Verdana" panose="020B0604030504040204" pitchFamily="34" charset="0"/>
                <a:sym typeface="+mn-ea"/>
              </a:rPr>
              <a:t>   production, and bioinformatics. In contrast with</a:t>
            </a:r>
          </a:p>
          <a:p>
            <a:pPr algn="just" fontAlgn="auto">
              <a:lnSpc>
                <a:spcPct val="150000"/>
              </a:lnSpc>
            </a:pPr>
            <a:r>
              <a:rPr lang="en-GB" sz="1800" dirty="0">
                <a:solidFill>
                  <a:srgbClr val="0000FF"/>
                </a:solidFill>
                <a:latin typeface="Verdana" panose="020B0604030504040204" pitchFamily="34" charset="0"/>
                <a:cs typeface="Verdana" panose="020B0604030504040204" pitchFamily="34" charset="0"/>
                <a:sym typeface="+mn-ea"/>
              </a:rPr>
              <a:t>    </a:t>
            </a:r>
            <a:endParaRPr lang="en-US" sz="1800" dirty="0">
              <a:solidFill>
                <a:srgbClr val="0000FF"/>
              </a:solidFill>
              <a:latin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5514863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02360"/>
            <a:ext cx="6775450" cy="17532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The most popular association rule learning algorithms are:</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Apriori algorithm</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Eclat algorithm</a:t>
            </a:r>
            <a:endParaRPr lang="en-US" sz="1800" dirty="0">
              <a:solidFill>
                <a:srgbClr val="0000FF"/>
              </a:solidFill>
              <a:latin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2"/>
          <a:stretch>
            <a:fillRect/>
          </a:stretch>
        </p:blipFill>
        <p:spPr>
          <a:xfrm>
            <a:off x="3205480" y="2855595"/>
            <a:ext cx="2228850" cy="2590800"/>
          </a:xfrm>
          <a:prstGeom prst="rect">
            <a:avLst/>
          </a:prstGeom>
        </p:spPr>
      </p:pic>
      <p:sp>
        <p:nvSpPr>
          <p:cNvPr id="5" name="TextBox 4">
            <a:extLst>
              <a:ext uri="{FF2B5EF4-FFF2-40B4-BE49-F238E27FC236}">
                <a16:creationId xmlns:a16="http://schemas.microsoft.com/office/drawing/2014/main" id="{89A69B9E-DA74-4999-88E2-F628EC3E8220}"/>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18870"/>
            <a:ext cx="6775450" cy="211378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Dimensionality Reduction Algorithms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Dimensional Reduction Algorithms - </a:t>
            </a:r>
            <a:r>
              <a:rPr lang="en-US" sz="1800" dirty="0">
                <a:solidFill>
                  <a:srgbClr val="FF0000"/>
                </a:solidFill>
                <a:latin typeface="Verdana" panose="020B0604030504040204" pitchFamily="34" charset="0"/>
                <a:cs typeface="Verdana" panose="020B0604030504040204" pitchFamily="34" charset="0"/>
              </a:rPr>
              <a:t>exploit the inherent structure in the data </a:t>
            </a:r>
            <a:r>
              <a:rPr lang="en-US" sz="1800" dirty="0">
                <a:solidFill>
                  <a:srgbClr val="0000FF"/>
                </a:solidFill>
                <a:latin typeface="Verdana" panose="020B0604030504040204" pitchFamily="34" charset="0"/>
                <a:cs typeface="Verdana" panose="020B0604030504040204" pitchFamily="34" charset="0"/>
              </a:rPr>
              <a:t>to summarize or describe the data using less information. This can then be used to in  supervised learning method. </a:t>
            </a:r>
          </a:p>
        </p:txBody>
      </p:sp>
      <p:pic>
        <p:nvPicPr>
          <p:cNvPr id="4" name="Picture 3">
            <a:extLst>
              <a:ext uri="{FF2B5EF4-FFF2-40B4-BE49-F238E27FC236}">
                <a16:creationId xmlns:a16="http://schemas.microsoft.com/office/drawing/2014/main" id="{4CEA6376-E55A-4C2D-94ED-98EA2DE2322D}"/>
              </a:ext>
            </a:extLst>
          </p:cNvPr>
          <p:cNvPicPr>
            <a:picLocks noChangeAspect="1"/>
          </p:cNvPicPr>
          <p:nvPr/>
        </p:nvPicPr>
        <p:blipFill>
          <a:blip r:embed="rId2"/>
          <a:stretch>
            <a:fillRect/>
          </a:stretch>
        </p:blipFill>
        <p:spPr>
          <a:xfrm>
            <a:off x="4770755" y="3232654"/>
            <a:ext cx="2209800" cy="2628900"/>
          </a:xfrm>
          <a:prstGeom prst="rect">
            <a:avLst/>
          </a:prstGeom>
        </p:spPr>
      </p:pic>
      <p:sp>
        <p:nvSpPr>
          <p:cNvPr id="2" name="TextBox 1">
            <a:extLst>
              <a:ext uri="{FF2B5EF4-FFF2-40B4-BE49-F238E27FC236}">
                <a16:creationId xmlns:a16="http://schemas.microsoft.com/office/drawing/2014/main" id="{6523C349-D405-4AE3-B062-4819F5BFAE94}"/>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326515"/>
            <a:ext cx="6775450" cy="5022272"/>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Dimensionality Reduction: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Typically, </a:t>
            </a:r>
            <a:r>
              <a:rPr lang="en-US" sz="1800" dirty="0">
                <a:solidFill>
                  <a:srgbClr val="FF0000"/>
                </a:solidFill>
                <a:latin typeface="Verdana" panose="020B0604030504040204" pitchFamily="34" charset="0"/>
                <a:cs typeface="Verdana" panose="020B0604030504040204" pitchFamily="34" charset="0"/>
              </a:rPr>
              <a:t>each observation comes with a high number of features</a:t>
            </a:r>
            <a:r>
              <a:rPr lang="en-US" sz="1800" dirty="0">
                <a:solidFill>
                  <a:srgbClr val="0000FF"/>
                </a:solidFill>
                <a:latin typeface="Verdana" panose="020B0604030504040204" pitchFamily="34" charset="0"/>
                <a:cs typeface="Verdana" panose="020B0604030504040204" pitchFamily="34" charset="0"/>
              </a:rPr>
              <a:t> (high dimensionality). This can be a challenge because of sparse matrices and computational performance. Hence, we need dimensionality reduction.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a:lnSpc>
                <a:spcPct val="150000"/>
              </a:lnSpc>
            </a:pPr>
            <a:r>
              <a:rPr lang="en-US" sz="1800" dirty="0">
                <a:solidFill>
                  <a:srgbClr val="FF0000"/>
                </a:solidFill>
                <a:latin typeface="Verdana" panose="020B0604030504040204" pitchFamily="34" charset="0"/>
                <a:cs typeface="Verdana" panose="020B0604030504040204" pitchFamily="34" charset="0"/>
              </a:rPr>
              <a:t>Dimensionality reduction </a:t>
            </a:r>
            <a:r>
              <a:rPr lang="en-US" sz="1800" dirty="0">
                <a:solidFill>
                  <a:srgbClr val="0000FF"/>
                </a:solidFill>
                <a:latin typeface="Verdana" panose="020B0604030504040204" pitchFamily="34" charset="0"/>
                <a:cs typeface="Verdana" panose="020B0604030504040204" pitchFamily="34" charset="0"/>
              </a:rPr>
              <a:t>finds correlations between  features, which could represent redundant information because some features could be partially explained with the other features.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26202746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3300" y="1553845"/>
            <a:ext cx="6633845" cy="3375660"/>
          </a:xfrm>
          <a:prstGeom prst="rect">
            <a:avLst/>
          </a:prstGeom>
        </p:spPr>
      </p:pic>
      <p:sp>
        <p:nvSpPr>
          <p:cNvPr id="4" name="TextBox 3">
            <a:extLst>
              <a:ext uri="{FF2B5EF4-FFF2-40B4-BE49-F238E27FC236}">
                <a16:creationId xmlns:a16="http://schemas.microsoft.com/office/drawing/2014/main" id="{CE606DF3-487A-49CA-AC15-51EA53CD750C}"/>
              </a:ext>
            </a:extLst>
          </p:cNvPr>
          <p:cNvSpPr txBox="1"/>
          <p:nvPr/>
        </p:nvSpPr>
        <p:spPr>
          <a:xfrm>
            <a:off x="712431" y="5726904"/>
            <a:ext cx="7490535" cy="276999"/>
          </a:xfrm>
          <a:prstGeom prst="rect">
            <a:avLst/>
          </a:prstGeom>
          <a:noFill/>
        </p:spPr>
        <p:txBody>
          <a:bodyPr wrap="square">
            <a:spAutoFit/>
          </a:bodyPr>
          <a:lstStyle/>
          <a:p>
            <a:r>
              <a:rPr lang="en-GB" sz="1200" dirty="0"/>
              <a:t>Image source: https://towardsdatascience.com/machine-learning-introduction-a-comprehensive-guide-af6712cf68a3</a:t>
            </a:r>
          </a:p>
        </p:txBody>
      </p:sp>
    </p:spTree>
    <p:extLst>
      <p:ext uri="{BB962C8B-B14F-4D97-AF65-F5344CB8AC3E}">
        <p14:creationId xmlns:p14="http://schemas.microsoft.com/office/powerpoint/2010/main" val="28927331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062355"/>
            <a:ext cx="6775450" cy="2529282"/>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Ensemble Algorithms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Ensemble methods are </a:t>
            </a:r>
            <a:r>
              <a:rPr lang="en-US" sz="1800" dirty="0">
                <a:solidFill>
                  <a:srgbClr val="FF0000"/>
                </a:solidFill>
                <a:latin typeface="Verdana" panose="020B0604030504040204" pitchFamily="34" charset="0"/>
                <a:cs typeface="Verdana" panose="020B0604030504040204" pitchFamily="34" charset="0"/>
              </a:rPr>
              <a:t>models composed of multiple weaker models that are independently trained and whose predictions are combined</a:t>
            </a:r>
            <a:r>
              <a:rPr lang="en-US" sz="1800" dirty="0">
                <a:solidFill>
                  <a:srgbClr val="0000FF"/>
                </a:solidFill>
                <a:latin typeface="Verdana" panose="020B0604030504040204" pitchFamily="34" charset="0"/>
                <a:cs typeface="Verdana" panose="020B0604030504040204" pitchFamily="34" charset="0"/>
              </a:rPr>
              <a:t> in some way to make the overall prediction.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45110" y="940435"/>
            <a:ext cx="6775450" cy="169828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This is a very powerful class of techniques and as such is very popular.</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Boosting</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Bootstrapped Aggregation (Bagging)</a:t>
            </a:r>
          </a:p>
        </p:txBody>
      </p:sp>
      <p:pic>
        <p:nvPicPr>
          <p:cNvPr id="2" name="Picture 1"/>
          <p:cNvPicPr>
            <a:picLocks noChangeAspect="1"/>
          </p:cNvPicPr>
          <p:nvPr/>
        </p:nvPicPr>
        <p:blipFill>
          <a:blip r:embed="rId2"/>
          <a:stretch>
            <a:fillRect/>
          </a:stretch>
        </p:blipFill>
        <p:spPr>
          <a:xfrm>
            <a:off x="6137275" y="1839595"/>
            <a:ext cx="2200275" cy="2447925"/>
          </a:xfrm>
          <a:prstGeom prst="rect">
            <a:avLst/>
          </a:prstGeom>
        </p:spPr>
      </p:pic>
      <p:sp>
        <p:nvSpPr>
          <p:cNvPr id="5" name="TextBox 4">
            <a:extLst>
              <a:ext uri="{FF2B5EF4-FFF2-40B4-BE49-F238E27FC236}">
                <a16:creationId xmlns:a16="http://schemas.microsoft.com/office/drawing/2014/main" id="{BEE8C218-2183-41E1-8645-1490478FB368}"/>
              </a:ext>
            </a:extLst>
          </p:cNvPr>
          <p:cNvSpPr txBox="1"/>
          <p:nvPr/>
        </p:nvSpPr>
        <p:spPr>
          <a:xfrm>
            <a:off x="387526" y="5663326"/>
            <a:ext cx="4318986" cy="246221"/>
          </a:xfrm>
          <a:prstGeom prst="rect">
            <a:avLst/>
          </a:prstGeom>
          <a:noFill/>
        </p:spPr>
        <p:txBody>
          <a:bodyPr wrap="square">
            <a:spAutoFit/>
          </a:bodyPr>
          <a:lstStyle/>
          <a:p>
            <a:r>
              <a:rPr lang="en-GB" sz="1000" dirty="0"/>
              <a:t>Image source: Jason brownlee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Basic terminology and notations to get started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9997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77595"/>
            <a:ext cx="6775450" cy="3360279"/>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Basic Terminology and Notations</a:t>
            </a: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Each separate row of the matrix is a sample, </a:t>
            </a:r>
            <a:r>
              <a:rPr lang="en-US" sz="1800" dirty="0">
                <a:solidFill>
                  <a:srgbClr val="FF0000"/>
                </a:solidFill>
                <a:latin typeface="Verdana" panose="020B0604030504040204" pitchFamily="34" charset="0"/>
                <a:cs typeface="Verdana" panose="020B0604030504040204" pitchFamily="34" charset="0"/>
              </a:rPr>
              <a:t>observation or data point</a:t>
            </a:r>
            <a:r>
              <a:rPr lang="en-US" sz="1800" dirty="0">
                <a:solidFill>
                  <a:srgbClr val="0000FF"/>
                </a:solidFill>
                <a:latin typeface="Verdana" panose="020B0604030504040204" pitchFamily="34" charset="0"/>
                <a:cs typeface="Verdana" panose="020B0604030504040204" pitchFamily="34" charset="0"/>
              </a:rPr>
              <a:t>.</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Each </a:t>
            </a:r>
            <a:r>
              <a:rPr lang="en-US" sz="1800" dirty="0">
                <a:solidFill>
                  <a:srgbClr val="FF0000"/>
                </a:solidFill>
                <a:latin typeface="Verdana" panose="020B0604030504040204" pitchFamily="34" charset="0"/>
                <a:cs typeface="Verdana" panose="020B0604030504040204" pitchFamily="34" charset="0"/>
              </a:rPr>
              <a:t>column is feature </a:t>
            </a:r>
            <a:r>
              <a:rPr lang="en-US" sz="1800" dirty="0">
                <a:solidFill>
                  <a:srgbClr val="0000FF"/>
                </a:solidFill>
                <a:latin typeface="Verdana" panose="020B0604030504040204" pitchFamily="34" charset="0"/>
                <a:cs typeface="Verdana" panose="020B0604030504040204" pitchFamily="34" charset="0"/>
              </a:rPr>
              <a:t>(or attribute) of that observation.</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Usually there is one column (or feature), that we will call the </a:t>
            </a:r>
            <a:r>
              <a:rPr lang="en-US" sz="1800" dirty="0">
                <a:solidFill>
                  <a:srgbClr val="FF0000"/>
                </a:solidFill>
                <a:latin typeface="Verdana" panose="020B0604030504040204" pitchFamily="34" charset="0"/>
                <a:cs typeface="Verdana" panose="020B0604030504040204" pitchFamily="34" charset="0"/>
              </a:rPr>
              <a:t>target, label or response</a:t>
            </a:r>
            <a:r>
              <a:rPr lang="en-US" sz="1800" dirty="0">
                <a:solidFill>
                  <a:srgbClr val="0000FF"/>
                </a:solidFill>
                <a:latin typeface="Verdana" panose="020B0604030504040204" pitchFamily="34" charset="0"/>
                <a:cs typeface="Verdana" panose="020B0604030504040204" pitchFamily="34" charset="0"/>
              </a:rPr>
              <a:t>, and its the value or class that we’re trying to predict.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6ece2502-8aef-4194-a0d2-1b0a6495c031"/>
</p:tagLst>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pening slide alterna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E1AED9FED32345BF9917C6834EDBD7" ma:contentTypeVersion="12" ma:contentTypeDescription="Create a new document." ma:contentTypeScope="" ma:versionID="1d34e08d757a641a1c59dec46605dcb8">
  <xsd:schema xmlns:xsd="http://www.w3.org/2001/XMLSchema" xmlns:xs="http://www.w3.org/2001/XMLSchema" xmlns:p="http://schemas.microsoft.com/office/2006/metadata/properties" xmlns:ns3="2c022b92-18ce-4c36-9c5e-9abb5c8480ce" xmlns:ns4="e037409f-3c7a-4125-89f7-c002ec077902" targetNamespace="http://schemas.microsoft.com/office/2006/metadata/properties" ma:root="true" ma:fieldsID="ebd28ccb359e3f7f91fb4e856a993eba" ns3:_="" ns4:_="">
    <xsd:import namespace="2c022b92-18ce-4c36-9c5e-9abb5c8480ce"/>
    <xsd:import namespace="e037409f-3c7a-4125-89f7-c002ec07790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022b92-18ce-4c36-9c5e-9abb5c8480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37409f-3c7a-4125-89f7-c002ec07790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608680-356D-4AE3-98B6-8FA3D74FB406}">
  <ds:schemaRef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2c022b92-18ce-4c36-9c5e-9abb5c8480ce"/>
    <ds:schemaRef ds:uri="http://schemas.microsoft.com/office/infopath/2007/PartnerControls"/>
    <ds:schemaRef ds:uri="e037409f-3c7a-4125-89f7-c002ec077902"/>
    <ds:schemaRef ds:uri="http://purl.org/dc/dcmitype/"/>
    <ds:schemaRef ds:uri="http://purl.org/dc/terms/"/>
  </ds:schemaRefs>
</ds:datastoreItem>
</file>

<file path=customXml/itemProps2.xml><?xml version="1.0" encoding="utf-8"?>
<ds:datastoreItem xmlns:ds="http://schemas.openxmlformats.org/officeDocument/2006/customXml" ds:itemID="{9AC0B86D-67C0-4996-AEBE-AD369FBA1EAE}">
  <ds:schemaRefs>
    <ds:schemaRef ds:uri="http://schemas.microsoft.com/sharepoint/v3/contenttype/forms"/>
  </ds:schemaRefs>
</ds:datastoreItem>
</file>

<file path=customXml/itemProps3.xml><?xml version="1.0" encoding="utf-8"?>
<ds:datastoreItem xmlns:ds="http://schemas.openxmlformats.org/officeDocument/2006/customXml" ds:itemID="{1F37AC68-DE36-421D-B799-434A1A59CE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022b92-18ce-4c36-9c5e-9abb5c8480ce"/>
    <ds:schemaRef ds:uri="e037409f-3c7a-4125-89f7-c002ec077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6840</TotalTime>
  <Words>6059</Words>
  <Application>Microsoft Office PowerPoint</Application>
  <PresentationFormat>Custom</PresentationFormat>
  <Paragraphs>607</Paragraphs>
  <Slides>146</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146</vt:i4>
      </vt:variant>
    </vt:vector>
  </HeadingPairs>
  <TitlesOfParts>
    <vt:vector size="155" baseType="lpstr">
      <vt:lpstr>Arial</vt:lpstr>
      <vt:lpstr>Calibri</vt:lpstr>
      <vt:lpstr>Noto Sans Symbols</vt:lpstr>
      <vt:lpstr>Symbol</vt:lpstr>
      <vt:lpstr>Times New Roman</vt:lpstr>
      <vt:lpstr>Verdana</vt:lpstr>
      <vt:lpstr>Opening slide</vt:lpstr>
      <vt:lpstr>Opening slide alternative</vt:lpstr>
      <vt:lpstr>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Ajit Jaokar</cp:lastModifiedBy>
  <cp:revision>187</cp:revision>
  <dcterms:created xsi:type="dcterms:W3CDTF">2014-03-20T14:30:16Z</dcterms:created>
  <dcterms:modified xsi:type="dcterms:W3CDTF">2020-10-23T21:31:39Z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0x01010097E1AED9FED32345BF9917C6834EDBD7</vt:lpwstr>
  </property>
</Properties>
</file>